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63"/>
  </p:notesMasterIdLst>
  <p:handoutMasterIdLst>
    <p:handoutMasterId r:id="rId64"/>
  </p:handoutMasterIdLst>
  <p:sldIdLst>
    <p:sldId id="314" r:id="rId2"/>
    <p:sldId id="820" r:id="rId3"/>
    <p:sldId id="821" r:id="rId4"/>
    <p:sldId id="725" r:id="rId5"/>
    <p:sldId id="795" r:id="rId6"/>
    <p:sldId id="745" r:id="rId7"/>
    <p:sldId id="822" r:id="rId8"/>
    <p:sldId id="746" r:id="rId9"/>
    <p:sldId id="819" r:id="rId10"/>
    <p:sldId id="823" r:id="rId11"/>
    <p:sldId id="824" r:id="rId12"/>
    <p:sldId id="825" r:id="rId13"/>
    <p:sldId id="826" r:id="rId14"/>
    <p:sldId id="687" r:id="rId15"/>
    <p:sldId id="827" r:id="rId16"/>
    <p:sldId id="828" r:id="rId17"/>
    <p:sldId id="829" r:id="rId18"/>
    <p:sldId id="762" r:id="rId19"/>
    <p:sldId id="830" r:id="rId20"/>
    <p:sldId id="831" r:id="rId21"/>
    <p:sldId id="763" r:id="rId22"/>
    <p:sldId id="796" r:id="rId23"/>
    <p:sldId id="803" r:id="rId24"/>
    <p:sldId id="798" r:id="rId25"/>
    <p:sldId id="832" r:id="rId26"/>
    <p:sldId id="833" r:id="rId27"/>
    <p:sldId id="834" r:id="rId28"/>
    <p:sldId id="799" r:id="rId29"/>
    <p:sldId id="835" r:id="rId30"/>
    <p:sldId id="836" r:id="rId31"/>
    <p:sldId id="800" r:id="rId32"/>
    <p:sldId id="837" r:id="rId33"/>
    <p:sldId id="801" r:id="rId34"/>
    <p:sldId id="807" r:id="rId35"/>
    <p:sldId id="802" r:id="rId36"/>
    <p:sldId id="804" r:id="rId37"/>
    <p:sldId id="764" r:id="rId38"/>
    <p:sldId id="765" r:id="rId39"/>
    <p:sldId id="816" r:id="rId40"/>
    <p:sldId id="808" r:id="rId41"/>
    <p:sldId id="809" r:id="rId42"/>
    <p:sldId id="810" r:id="rId43"/>
    <p:sldId id="811" r:id="rId44"/>
    <p:sldId id="815" r:id="rId45"/>
    <p:sldId id="838" r:id="rId46"/>
    <p:sldId id="805" r:id="rId47"/>
    <p:sldId id="766" r:id="rId48"/>
    <p:sldId id="812" r:id="rId49"/>
    <p:sldId id="817" r:id="rId50"/>
    <p:sldId id="818" r:id="rId51"/>
    <p:sldId id="747" r:id="rId52"/>
    <p:sldId id="748" r:id="rId53"/>
    <p:sldId id="814" r:id="rId54"/>
    <p:sldId id="839" r:id="rId55"/>
    <p:sldId id="749" r:id="rId56"/>
    <p:sldId id="767" r:id="rId57"/>
    <p:sldId id="840" r:id="rId58"/>
    <p:sldId id="842" r:id="rId59"/>
    <p:sldId id="843" r:id="rId60"/>
    <p:sldId id="844" r:id="rId61"/>
    <p:sldId id="794" r:id="rId62"/>
  </p:sldIdLst>
  <p:sldSz cx="9144000" cy="5143500" type="screen16x9"/>
  <p:notesSz cx="6808788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CC"/>
    <a:srgbClr val="070CC9"/>
    <a:srgbClr val="2A12BC"/>
    <a:srgbClr val="FF33CC"/>
    <a:srgbClr val="FF66FF"/>
    <a:srgbClr val="D60093"/>
    <a:srgbClr val="CC0000"/>
    <a:srgbClr val="000099"/>
    <a:srgbClr val="000000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0805" autoAdjust="0"/>
  </p:normalViewPr>
  <p:slideViewPr>
    <p:cSldViewPr>
      <p:cViewPr>
        <p:scale>
          <a:sx n="106" d="100"/>
          <a:sy n="106" d="100"/>
        </p:scale>
        <p:origin x="-1764" y="-6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80"/>
      <c:perspective val="30"/>
    </c:view3D>
    <c:plotArea>
      <c:layout>
        <c:manualLayout>
          <c:layoutTarget val="inner"/>
          <c:xMode val="edge"/>
          <c:yMode val="edge"/>
          <c:x val="4.3749999999999997E-2"/>
          <c:y val="5.3753980205409023E-2"/>
          <c:w val="0.57880391513560803"/>
          <c:h val="0.891420819578197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4"/>
          <c:dLbls>
            <c:dLbl>
              <c:idx val="0"/>
              <c:layout>
                <c:manualLayout>
                  <c:x val="-4.7499781277340343E-2"/>
                  <c:y val="-0.18388125989192231"/>
                </c:manualLayout>
              </c:layout>
              <c:showVal val="1"/>
            </c:dLbl>
            <c:dLbl>
              <c:idx val="1"/>
              <c:layout>
                <c:manualLayout>
                  <c:x val="-0.10093022747156608"/>
                  <c:y val="2.9599740986546764E-2"/>
                </c:manualLayout>
              </c:layout>
              <c:showVal val="1"/>
            </c:dLbl>
            <c:dLbl>
              <c:idx val="2"/>
              <c:layout>
                <c:manualLayout>
                  <c:x val="-1.0133420822397185E-3"/>
                  <c:y val="3.5172371532482552E-2"/>
                </c:manualLayout>
              </c:layout>
              <c:showVal val="1"/>
            </c:dLbl>
            <c:dLbl>
              <c:idx val="3"/>
              <c:layout>
                <c:manualLayout>
                  <c:x val="-4.0310804899387591E-2"/>
                  <c:y val="2.9054413403580377E-3"/>
                </c:manualLayout>
              </c:layout>
              <c:showVal val="1"/>
            </c:dLbl>
            <c:dLbl>
              <c:idx val="4"/>
              <c:layout>
                <c:manualLayout>
                  <c:x val="-0.10702362204724412"/>
                  <c:y val="-3.0417846685437223E-2"/>
                </c:manualLayout>
              </c:layout>
              <c:showVal val="1"/>
            </c:dLbl>
            <c:dLbl>
              <c:idx val="5"/>
              <c:layout>
                <c:manualLayout>
                  <c:x val="-0.10780653980752405"/>
                  <c:y val="-8.6208862380210999E-2"/>
                </c:manualLayout>
              </c:layout>
              <c:showVal val="1"/>
            </c:dLbl>
            <c:dLbl>
              <c:idx val="6"/>
              <c:layout>
                <c:manualLayout>
                  <c:x val="-6.1200131233595807E-2"/>
                  <c:y val="-6.6020190540987622E-2"/>
                </c:manualLayout>
              </c:layout>
              <c:showVal val="1"/>
            </c:dLbl>
            <c:dLbl>
              <c:idx val="7"/>
              <c:layout>
                <c:manualLayout>
                  <c:x val="-2.5106846019247599E-2"/>
                  <c:y val="-5.7896871606327463E-2"/>
                </c:manualLayout>
              </c:layout>
              <c:showVal val="1"/>
            </c:dLbl>
            <c:dLbl>
              <c:idx val="8"/>
              <c:layout>
                <c:manualLayout>
                  <c:x val="8.2061461067366604E-3"/>
                  <c:y val="-5.4390349212995084E-2"/>
                </c:manualLayout>
              </c:layout>
              <c:showVal val="1"/>
            </c:dLbl>
            <c:dLbl>
              <c:idx val="9"/>
              <c:layout>
                <c:manualLayout>
                  <c:x val="4.4944116360454929E-2"/>
                  <c:y val="-5.7677137718422568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ООО «Ресурс»</c:v>
                </c:pt>
                <c:pt idx="1">
                  <c:v>Южноуральская ГРЭС-2</c:v>
                </c:pt>
                <c:pt idx="2">
                  <c:v>ООО «Радуга»</c:v>
                </c:pt>
                <c:pt idx="3">
                  <c:v>АО КХП «Злак»</c:v>
                </c:pt>
                <c:pt idx="4">
                  <c:v>ООО «Злак-Инвест»</c:v>
                </c:pt>
                <c:pt idx="5">
                  <c:v>ООО «Кварц»</c:v>
                </c:pt>
                <c:pt idx="6">
                  <c:v>ОАО «Санаторий Урал»</c:v>
                </c:pt>
                <c:pt idx="7">
                  <c:v>ООО «Энеръгия+21»</c:v>
                </c:pt>
                <c:pt idx="8">
                  <c:v>АОр НП «Челябинское рудоуправление»</c:v>
                </c:pt>
                <c:pt idx="9">
                  <c:v>АО «Увельский агропромснаб»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43.1</c:v>
                </c:pt>
                <c:pt idx="1">
                  <c:v>27.9</c:v>
                </c:pt>
                <c:pt idx="2">
                  <c:v>7.7</c:v>
                </c:pt>
                <c:pt idx="3">
                  <c:v>7</c:v>
                </c:pt>
                <c:pt idx="4">
                  <c:v>5</c:v>
                </c:pt>
                <c:pt idx="5">
                  <c:v>2.2999999999999998</c:v>
                </c:pt>
                <c:pt idx="6">
                  <c:v>2.2000000000000002</c:v>
                </c:pt>
                <c:pt idx="7">
                  <c:v>1.9</c:v>
                </c:pt>
                <c:pt idx="8">
                  <c:v>1.6</c:v>
                </c:pt>
                <c:pt idx="9">
                  <c:v>1.3</c:v>
                </c:pt>
              </c:numCache>
            </c:numRef>
          </c:val>
        </c:ser>
        <c:dLbls/>
      </c:pie3DChart>
    </c:plotArea>
    <c:legend>
      <c:legendPos val="r"/>
      <c:legendEntry>
        <c:idx val="8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1771850393700789"/>
          <c:y val="0"/>
          <c:w val="0.3805520559930009"/>
          <c:h val="1"/>
        </c:manualLayout>
      </c:layout>
      <c:overlay val="1"/>
      <c:txPr>
        <a:bodyPr/>
        <a:lstStyle/>
        <a:p>
          <a:pPr>
            <a:defRPr sz="1500" b="1" kern="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Урожайность</c:v>
                </c:pt>
              </c:strCache>
            </c:strRef>
          </c:tx>
          <c:spPr>
            <a:pattFill prst="pct10">
              <a:fgClr>
                <a:srgbClr val="7030A0"/>
              </a:fgClr>
              <a:bgClr>
                <a:srgbClr val="92D050"/>
              </a:bgClr>
            </a:pattFill>
            <a:ln w="25400" cap="flat" cmpd="sng" algn="ctr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olid"/>
            </a:ln>
            <a:effectLst/>
          </c:spPr>
          <c:dLbls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Лист1!$B$2:$B$12</c:f>
              <c:numCache>
                <c:formatCode>0.0</c:formatCode>
                <c:ptCount val="11"/>
                <c:pt idx="0">
                  <c:v>8.6</c:v>
                </c:pt>
                <c:pt idx="1">
                  <c:v>11.3</c:v>
                </c:pt>
                <c:pt idx="2">
                  <c:v>13.7</c:v>
                </c:pt>
                <c:pt idx="3">
                  <c:v>15.3</c:v>
                </c:pt>
                <c:pt idx="4">
                  <c:v>14.6</c:v>
                </c:pt>
                <c:pt idx="5">
                  <c:v>13.9</c:v>
                </c:pt>
                <c:pt idx="6">
                  <c:v>8</c:v>
                </c:pt>
                <c:pt idx="7">
                  <c:v>10.200000000000001</c:v>
                </c:pt>
                <c:pt idx="8">
                  <c:v>16.600000000000001</c:v>
                </c:pt>
                <c:pt idx="9">
                  <c:v>13.3</c:v>
                </c:pt>
                <c:pt idx="10">
                  <c:v>15</c:v>
                </c:pt>
              </c:numCache>
            </c:numRef>
          </c:val>
        </c:ser>
        <c:dLbls/>
        <c:axId val="134472448"/>
        <c:axId val="134473984"/>
      </c:barChart>
      <c:catAx>
        <c:axId val="134472448"/>
        <c:scaling>
          <c:orientation val="minMax"/>
        </c:scaling>
        <c:axPos val="b"/>
        <c:numFmt formatCode="General" sourceLinked="1"/>
        <c:tickLblPos val="nextTo"/>
        <c:crossAx val="134473984"/>
        <c:crosses val="autoZero"/>
        <c:auto val="1"/>
        <c:lblAlgn val="ctr"/>
        <c:lblOffset val="100"/>
      </c:catAx>
      <c:valAx>
        <c:axId val="134473984"/>
        <c:scaling>
          <c:orientation val="minMax"/>
        </c:scaling>
        <c:axPos val="l"/>
        <c:majorGridlines/>
        <c:numFmt formatCode="0.0" sourceLinked="1"/>
        <c:tickLblPos val="nextTo"/>
        <c:crossAx val="134472448"/>
        <c:crosses val="autoZero"/>
        <c:crossBetween val="between"/>
      </c:valAx>
    </c:plotArea>
    <c:plotVisOnly val="1"/>
    <c:dispBlanksAs val="gap"/>
  </c:chart>
  <c:spPr>
    <a:noFill/>
    <a:ln w="12700">
      <a:solidFill>
        <a:srgbClr val="FF33CC"/>
      </a:solidFill>
    </a:ln>
  </c:spPr>
  <c:txPr>
    <a:bodyPr/>
    <a:lstStyle/>
    <a:p>
      <a:pPr>
        <a:defRPr sz="1800"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04068133974056"/>
          <c:y val="5.446808592148767E-2"/>
          <c:w val="0.87142110144686713"/>
          <c:h val="0.7911033162977326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  родилось</c:v>
                </c:pt>
              </c:strCache>
            </c:strRef>
          </c:tx>
          <c:spPr>
            <a:ln w="88900">
              <a:solidFill>
                <a:srgbClr val="3DD600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513</c:v>
                </c:pt>
                <c:pt idx="1">
                  <c:v>539</c:v>
                </c:pt>
                <c:pt idx="2">
                  <c:v>505</c:v>
                </c:pt>
                <c:pt idx="3">
                  <c:v>521</c:v>
                </c:pt>
                <c:pt idx="4">
                  <c:v>474</c:v>
                </c:pt>
                <c:pt idx="5">
                  <c:v>429</c:v>
                </c:pt>
                <c:pt idx="6">
                  <c:v>392</c:v>
                </c:pt>
                <c:pt idx="7">
                  <c:v>363</c:v>
                </c:pt>
                <c:pt idx="8">
                  <c:v>304</c:v>
                </c:pt>
                <c:pt idx="9">
                  <c:v>272</c:v>
                </c:pt>
                <c:pt idx="10">
                  <c:v>305</c:v>
                </c:pt>
                <c:pt idx="11">
                  <c:v>266</c:v>
                </c:pt>
                <c:pt idx="12">
                  <c:v>283</c:v>
                </c:pt>
                <c:pt idx="13">
                  <c:v>285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 умерло</c:v>
                </c:pt>
              </c:strCache>
            </c:strRef>
          </c:tx>
          <c:spPr>
            <a:ln w="88900"/>
          </c:spPr>
          <c:marker>
            <c:symbol val="none"/>
          </c:marker>
          <c:dLbls>
            <c:delete val="1"/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481</c:v>
                </c:pt>
                <c:pt idx="1">
                  <c:v>492</c:v>
                </c:pt>
                <c:pt idx="2">
                  <c:v>474</c:v>
                </c:pt>
                <c:pt idx="3">
                  <c:v>465</c:v>
                </c:pt>
                <c:pt idx="4">
                  <c:v>421</c:v>
                </c:pt>
                <c:pt idx="5">
                  <c:v>432</c:v>
                </c:pt>
                <c:pt idx="6">
                  <c:v>459</c:v>
                </c:pt>
                <c:pt idx="7">
                  <c:v>397</c:v>
                </c:pt>
                <c:pt idx="8">
                  <c:v>410</c:v>
                </c:pt>
                <c:pt idx="9">
                  <c:v>447</c:v>
                </c:pt>
                <c:pt idx="10">
                  <c:v>539</c:v>
                </c:pt>
                <c:pt idx="11">
                  <c:v>396</c:v>
                </c:pt>
                <c:pt idx="12">
                  <c:v>403</c:v>
                </c:pt>
                <c:pt idx="13">
                  <c:v>399</c:v>
                </c:pt>
              </c:numCache>
            </c:numRef>
          </c:val>
        </c:ser>
        <c:dLbls>
          <c:showVal val="1"/>
        </c:dLbls>
        <c:marker val="1"/>
        <c:axId val="150542592"/>
        <c:axId val="150626304"/>
      </c:lineChart>
      <c:catAx>
        <c:axId val="1505425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0626304"/>
        <c:crosses val="autoZero"/>
        <c:auto val="1"/>
        <c:lblAlgn val="ctr"/>
        <c:lblOffset val="100"/>
      </c:catAx>
      <c:valAx>
        <c:axId val="150626304"/>
        <c:scaling>
          <c:orientation val="minMax"/>
          <c:min val="200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ru-RU" sz="2200" b="1" dirty="0" smtClean="0">
                    <a:latin typeface="Times New Roman" pitchFamily="18" charset="0"/>
                    <a:cs typeface="Times New Roman" pitchFamily="18" charset="0"/>
                  </a:rPr>
                  <a:t>Человек</a:t>
                </a:r>
                <a:endParaRPr lang="ru-RU" sz="2200" b="1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3.7658416185837834E-3"/>
              <c:y val="0.365804907300627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054259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2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2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9221709508538495"/>
          <c:y val="0.45256522913169017"/>
          <c:w val="0.24152727968940371"/>
          <c:h val="0.20915406908223624"/>
        </c:manualLayout>
      </c:layout>
      <c:overlay val="1"/>
      <c:txPr>
        <a:bodyPr/>
        <a:lstStyle/>
        <a:p>
          <a:pPr>
            <a:defRPr sz="2200" b="1" baseline="0"/>
          </a:pPr>
          <a:endParaRPr lang="ru-RU"/>
        </a:p>
      </c:txPr>
    </c:legend>
    <c:plotVisOnly val="1"/>
    <c:dispBlanksAs val="gap"/>
  </c:chart>
  <c:spPr>
    <a:ln w="12700">
      <a:solidFill>
        <a:srgbClr val="FF33CC"/>
      </a:solidFill>
    </a:ln>
  </c:spPr>
  <c:txPr>
    <a:bodyPr/>
    <a:lstStyle/>
    <a:p>
      <a:pPr>
        <a:defRPr sz="1800"/>
      </a:pPr>
      <a:endParaRPr lang="ru-RU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8.4914624181542567E-2"/>
          <c:y val="4.8251004749031379E-2"/>
          <c:w val="0.73763085463622335"/>
          <c:h val="0.8313238352705885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1732</c:v>
                </c:pt>
                <c:pt idx="1">
                  <c:v>1590</c:v>
                </c:pt>
                <c:pt idx="2">
                  <c:v>1500</c:v>
                </c:pt>
                <c:pt idx="3">
                  <c:v>1383</c:v>
                </c:pt>
                <c:pt idx="4">
                  <c:v>1312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3524</c:v>
                </c:pt>
                <c:pt idx="1">
                  <c:v>3528</c:v>
                </c:pt>
                <c:pt idx="2">
                  <c:v>3542</c:v>
                </c:pt>
                <c:pt idx="3">
                  <c:v>3488</c:v>
                </c:pt>
                <c:pt idx="4">
                  <c:v>3391</c:v>
                </c:pt>
              </c:numCache>
            </c:numRef>
          </c:val>
        </c:ser>
        <c:dLbls/>
        <c:axId val="151220992"/>
        <c:axId val="151222528"/>
      </c:barChart>
      <c:catAx>
        <c:axId val="151220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222528"/>
        <c:crosses val="autoZero"/>
        <c:auto val="1"/>
        <c:lblAlgn val="ctr"/>
        <c:lblOffset val="100"/>
      </c:catAx>
      <c:valAx>
        <c:axId val="1512225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220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261121076152842"/>
          <c:y val="0.2573357610807564"/>
          <c:w val="0.18454412323361918"/>
          <c:h val="0.4078449803149608"/>
        </c:manualLayout>
      </c:layout>
      <c:txPr>
        <a:bodyPr/>
        <a:lstStyle/>
        <a:p>
          <a:pPr>
            <a:defRPr sz="1600" b="1" i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ln w="12700">
      <a:solidFill>
        <a:srgbClr val="D60093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7D14F-2302-4D10-AA44-595D76B00C2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1180"/>
            <a:ext cx="2951163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38" y="9431180"/>
            <a:ext cx="2951162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0942A-9D82-4BB9-A0AB-355E0D97C5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05864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50474" cy="496492"/>
          </a:xfrm>
          <a:prstGeom prst="rect">
            <a:avLst/>
          </a:prstGeom>
        </p:spPr>
        <p:txBody>
          <a:bodyPr vert="horz" lIns="91274" tIns="45636" rIns="91274" bIns="4563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9" y="3"/>
            <a:ext cx="2950474" cy="496492"/>
          </a:xfrm>
          <a:prstGeom prst="rect">
            <a:avLst/>
          </a:prstGeom>
        </p:spPr>
        <p:txBody>
          <a:bodyPr vert="horz" lIns="91274" tIns="45636" rIns="91274" bIns="45636" rtlCol="0"/>
          <a:lstStyle>
            <a:lvl1pPr algn="r">
              <a:defRPr sz="1200"/>
            </a:lvl1pPr>
          </a:lstStyle>
          <a:p>
            <a:fld id="{CCB110AD-7B9D-4D9D-AF16-280C8D9E7C97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2305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4" tIns="45636" rIns="91274" bIns="4563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6667"/>
            <a:ext cx="5447030" cy="4468416"/>
          </a:xfrm>
          <a:prstGeom prst="rect">
            <a:avLst/>
          </a:prstGeom>
        </p:spPr>
        <p:txBody>
          <a:bodyPr vert="horz" lIns="91274" tIns="45636" rIns="91274" bIns="4563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2"/>
            <a:ext cx="2950474" cy="496492"/>
          </a:xfrm>
          <a:prstGeom prst="rect">
            <a:avLst/>
          </a:prstGeom>
        </p:spPr>
        <p:txBody>
          <a:bodyPr vert="horz" lIns="91274" tIns="45636" rIns="91274" bIns="4563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9" y="9431602"/>
            <a:ext cx="2950474" cy="496492"/>
          </a:xfrm>
          <a:prstGeom prst="rect">
            <a:avLst/>
          </a:prstGeom>
        </p:spPr>
        <p:txBody>
          <a:bodyPr vert="horz" lIns="91274" tIns="45636" rIns="91274" bIns="45636" rtlCol="0" anchor="b"/>
          <a:lstStyle>
            <a:lvl1pPr algn="r">
              <a:defRPr sz="1200"/>
            </a:lvl1pPr>
          </a:lstStyle>
          <a:p>
            <a:fld id="{B520AEA6-CD7B-4574-A6D3-2433D5E4A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883808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0AEA6-CD7B-4574-A6D3-2433D5E4ADBF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00F7D-BC2B-46A3-9ECE-26B2183B9A86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E536-BDB2-4D8B-9B87-7B3487D366B5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3F35-BC6A-40E3-9F5D-0F648087E9CC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766DD-7CC6-4565-84A7-2F556CD5E920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4FC1-B13F-4451-BADA-85A5C4917915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ED81-B7D9-470F-A24A-3417978FE24C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0728-C4A2-4111-B3A1-CFE35AA9D7E4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609E-93D2-42DA-9101-73392324F3F1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6419-CE1D-421E-814B-ED2F82D12659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BFD0F-73EE-4676-9EFF-570E2E3EEB8C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4F66-15D2-4455-A682-D3DDF588AC80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EE403-6951-4023-83C6-AFD49A410996}" type="datetime1">
              <a:rPr lang="ru-RU" smtClean="0"/>
              <a:pPr/>
              <a:t>27.03.2025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70A75-2C1E-49E2-9D3A-51B255113F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 descr="новый герб Увельского района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563888" y="123478"/>
            <a:ext cx="2119416" cy="259228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571750"/>
            <a:ext cx="9144000" cy="223224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4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Отчет Главы района о результатах деятельности администрации Увельского муниципального района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4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0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4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74780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448"/>
            <a:ext cx="9144000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Ситуация </a:t>
            </a:r>
            <a:r>
              <a:rPr lang="ru-RU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рынке труда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5866278"/>
              </p:ext>
            </p:extLst>
          </p:nvPr>
        </p:nvGraphicFramePr>
        <p:xfrm>
          <a:off x="107504" y="771553"/>
          <a:ext cx="8928992" cy="4320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6304"/>
                <a:gridCol w="1728192"/>
                <a:gridCol w="2088232"/>
                <a:gridCol w="2376264"/>
              </a:tblGrid>
              <a:tr h="304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деятельности</a:t>
                      </a:r>
                      <a:endParaRPr lang="ru-RU" sz="1400" b="1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Заявлено вакансий</a:t>
                      </a:r>
                      <a:endParaRPr lang="ru-RU" sz="1400" b="1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Признано безработных</a:t>
                      </a:r>
                      <a:endParaRPr lang="ru-RU" sz="1400" b="1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Трудоустроено безработных</a:t>
                      </a:r>
                      <a:endParaRPr lang="ru-RU" sz="1400" b="1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4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89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Обрабатывающие производства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4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kern="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4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Торговля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kern="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4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Транспортировка и хранение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600" kern="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kern="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4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600" kern="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kern="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89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Здравоохранение и социальное обеспечение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600" kern="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600" kern="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600" kern="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89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(в том числе летняя занятость)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600" kern="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3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668</a:t>
                      </a:r>
                      <a:endParaRPr lang="ru-RU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  <a:endParaRPr lang="ru-RU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9440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94"/>
            <a:ext cx="91440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6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по Увельскому </a:t>
            </a:r>
            <a:r>
              <a:rPr lang="ru-RU" sz="26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району, рублей</a:t>
            </a:r>
            <a:endParaRPr lang="ru-RU" sz="26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252585"/>
              </p:ext>
            </p:extLst>
          </p:nvPr>
        </p:nvGraphicFramePr>
        <p:xfrm>
          <a:off x="107504" y="713334"/>
          <a:ext cx="8928992" cy="4355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0"/>
                <a:gridCol w="1008112"/>
                <a:gridCol w="1008112"/>
                <a:gridCol w="1368152"/>
                <a:gridCol w="1224136"/>
              </a:tblGrid>
              <a:tr h="542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г./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г., %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2024/2023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1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ЗАРПЛАТА ПО УВЕЛЬСКОМУ РАЙОНУ: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47020,75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56679,51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120,5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+ 9659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6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промышленных  предприятий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60359,2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71631,1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+ 11271,9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6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сельскохозяйственных предприятий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45326,1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54785,0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120,9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+ 9458,9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4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бюджетных организаций, в том числе: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35377,0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43622,4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123,3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+ 8245,5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ЦРБ 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42652,0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53175,0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124,7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+ 10523,0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0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образования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33844,5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39671,2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117,2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+ 5826,7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культуры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39846,83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47454,40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119,1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+ 7607,6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1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25164,5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34189,1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135,9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+ 9024,6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835" marR="398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374780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3</a:t>
            </a:r>
          </a:p>
        </p:txBody>
      </p:sp>
    </p:spTree>
    <p:extLst>
      <p:ext uri="{BB962C8B-B14F-4D97-AF65-F5344CB8AC3E}">
        <p14:creationId xmlns:p14="http://schemas.microsoft.com/office/powerpoint/2010/main" xmlns="" val="23998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9366489"/>
              </p:ext>
            </p:extLst>
          </p:nvPr>
        </p:nvGraphicFramePr>
        <p:xfrm>
          <a:off x="107504" y="1203598"/>
          <a:ext cx="8893651" cy="3850524"/>
        </p:xfrm>
        <a:graphic>
          <a:graphicData uri="http://schemas.openxmlformats.org/drawingml/2006/table">
            <a:tbl>
              <a:tblPr/>
              <a:tblGrid>
                <a:gridCol w="2347936"/>
                <a:gridCol w="1122757"/>
                <a:gridCol w="1373816"/>
                <a:gridCol w="2024571"/>
                <a:gridCol w="2024571"/>
              </a:tblGrid>
              <a:tr h="1012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показателя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949" marR="65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65949" marR="65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65949" marR="65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</a:t>
                      </a:r>
                      <a:endParaRPr lang="ru-RU" sz="1600" b="1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исполнения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949" marR="65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Дополнительно </a:t>
                      </a: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получено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949" marR="65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ВСЕГО:</a:t>
                      </a:r>
                    </a:p>
                  </a:txBody>
                  <a:tcPr marL="65949" marR="65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2 171,20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2 374,1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109,3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199,5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том числе</a:t>
                      </a:r>
                    </a:p>
                  </a:txBody>
                  <a:tcPr marL="65949" marR="65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40" marR="6604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40" marR="6604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40" marR="6604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40" marR="6604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27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Финансовая помощь (дотации, субсидии, субвенции, иные трансферты)</a:t>
                      </a:r>
                    </a:p>
                  </a:txBody>
                  <a:tcPr marL="65949" marR="65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1 635,2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1 752,3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107,2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123,6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5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Собственные доходы</a:t>
                      </a:r>
                    </a:p>
                  </a:txBody>
                  <a:tcPr marL="65949" marR="65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621,8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75,9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2948" y="202496"/>
            <a:ext cx="9144000" cy="44762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Информация о поступлении доходов в бюджет Увельского муниципального района за  2024 год, млн. руб.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843558"/>
            <a:ext cx="9131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Таблица 4</a:t>
            </a:r>
          </a:p>
        </p:txBody>
      </p:sp>
    </p:spTree>
    <p:extLst>
      <p:ext uri="{BB962C8B-B14F-4D97-AF65-F5344CB8AC3E}">
        <p14:creationId xmlns:p14="http://schemas.microsoft.com/office/powerpoint/2010/main" xmlns="" val="388072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5423884"/>
              </p:ext>
            </p:extLst>
          </p:nvPr>
        </p:nvGraphicFramePr>
        <p:xfrm>
          <a:off x="98989" y="910499"/>
          <a:ext cx="8893653" cy="4149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405"/>
                <a:gridCol w="6089916"/>
                <a:gridCol w="1229973"/>
                <a:gridCol w="1135359"/>
              </a:tblGrid>
              <a:tr h="434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Налогоплательщик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ООО "Ресурс"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71 712,64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94 602,99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ОАО "Агрофирма Ариант"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33 565,36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36 748,18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ФКУ "Расчетный центр Министерства обороны РФ"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34 549,77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30 381,66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Газпром трансгаз Екатеринбург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23 628,34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25 479,54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ОАО "Санаторий Урал"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12 889,94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17 536,04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Филиал "Южноуральская ГРЭС"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13 996,61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16 928,67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ЗАО КХП "Злак"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12 350,78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15 693,75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МБУЗ "Увельская ЦРБ"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13 840,07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15 154,39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ЗАО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рНП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"ЧРУ"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12 508,24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13 999,49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"Кварц"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11 393,67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12 164,85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ООО "Радуга"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8 131,31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10 416,02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«КАРИ»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1 367,83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7 332,68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ЗАО "Энергия +21"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7 047,76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6 284,57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ЗАО "Увельский Агропромснаб"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3 314,11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3 817,85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56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010" marR="21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260 296,43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306 540,68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7" y="441"/>
            <a:ext cx="9144000" cy="571504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Информация о поступлении НДФЛ в бюджет Увельского муниципального района за 2023 и 2024 годы по основным налогоплательщикам, тыс. руб.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26184" y="57194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Таблица 5</a:t>
            </a:r>
          </a:p>
        </p:txBody>
      </p:sp>
    </p:spTree>
    <p:extLst>
      <p:ext uri="{BB962C8B-B14F-4D97-AF65-F5344CB8AC3E}">
        <p14:creationId xmlns:p14="http://schemas.microsoft.com/office/powerpoint/2010/main" xmlns="" val="43307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94"/>
            <a:ext cx="91440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Инициативное </a:t>
            </a:r>
            <a:r>
              <a:rPr lang="ru-RU" sz="2700" b="1" i="1" dirty="0" err="1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бюджетирование</a:t>
            </a:r>
            <a:endParaRPr lang="ru-RU" sz="27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0526.JPG"/>
          <p:cNvPicPr>
            <a:picLocks noChangeAspect="1"/>
          </p:cNvPicPr>
          <p:nvPr/>
        </p:nvPicPr>
        <p:blipFill>
          <a:blip r:embed="rId3" cstate="print"/>
          <a:srcRect t="7500"/>
          <a:stretch>
            <a:fillRect/>
          </a:stretch>
        </p:blipFill>
        <p:spPr>
          <a:xfrm>
            <a:off x="0" y="555525"/>
            <a:ext cx="4644008" cy="2863805"/>
          </a:xfrm>
          <a:prstGeom prst="rect">
            <a:avLst/>
          </a:prstGeom>
        </p:spPr>
      </p:pic>
      <p:pic>
        <p:nvPicPr>
          <p:cNvPr id="9" name="Рисунок 8" descr="Кичигино ремонт фктб поля Инициативный (6).jpg"/>
          <p:cNvPicPr>
            <a:picLocks noChangeAspect="1"/>
          </p:cNvPicPr>
          <p:nvPr/>
        </p:nvPicPr>
        <p:blipFill>
          <a:blip r:embed="rId4" cstate="print"/>
          <a:srcRect t="7768" b="8198"/>
          <a:stretch>
            <a:fillRect/>
          </a:stretch>
        </p:blipFill>
        <p:spPr>
          <a:xfrm>
            <a:off x="4644340" y="555526"/>
            <a:ext cx="4499660" cy="29523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555526"/>
            <a:ext cx="41044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Спортивная площадка, п. Каменский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71592" y="555526"/>
            <a:ext cx="367240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Мини-футбольное поле, с.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Кичигино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стела (4).jpg"/>
          <p:cNvPicPr>
            <a:picLocks noChangeAspect="1"/>
          </p:cNvPicPr>
          <p:nvPr/>
        </p:nvPicPr>
        <p:blipFill>
          <a:blip r:embed="rId5" cstate="print"/>
          <a:srcRect r="29283" b="10190"/>
          <a:stretch>
            <a:fillRect/>
          </a:stretch>
        </p:blipFill>
        <p:spPr>
          <a:xfrm>
            <a:off x="3331355" y="2982809"/>
            <a:ext cx="2968837" cy="21812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 descr="Десткий сад Мал Шумаково Инициативный проект (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8902" y="2999939"/>
            <a:ext cx="2917571" cy="21435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3635896" y="3003798"/>
            <a:ext cx="2448272" cy="29238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Въездная стела, п. Каменский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68144" y="4851112"/>
            <a:ext cx="3024336" cy="29238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Малые формы в ДОУ с. М.Шумаково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IMG_01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6342" y="3003799"/>
            <a:ext cx="3209554" cy="21397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95536" y="4851112"/>
            <a:ext cx="2880320" cy="29238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Аллея славы в с.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Хомутинино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56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9144000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6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Динамика численности населения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86249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6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597945"/>
              </p:ext>
            </p:extLst>
          </p:nvPr>
        </p:nvGraphicFramePr>
        <p:xfrm>
          <a:off x="107505" y="771551"/>
          <a:ext cx="8928992" cy="422444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81987"/>
                <a:gridCol w="1168429"/>
                <a:gridCol w="966802"/>
                <a:gridCol w="887500"/>
                <a:gridCol w="1020793"/>
                <a:gridCol w="1020793"/>
                <a:gridCol w="887500"/>
                <a:gridCol w="887500"/>
                <a:gridCol w="1107688"/>
              </a:tblGrid>
              <a:tr h="69663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естественного движения населения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Прирост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+/-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</a:tr>
              <a:tr h="696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выбыло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прирост +/-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Родилось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</a:t>
                      </a:r>
                      <a:r>
                        <a:rPr lang="ru-RU" sz="1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данным ЗАГС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умерло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прирост +/-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31332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-154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447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-175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-329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</a:tr>
              <a:tr h="564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31253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+155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-234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</a:tr>
              <a:tr h="538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31051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-130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-202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</a:tr>
              <a:tr h="549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31005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+74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</a:tr>
              <a:tr h="519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363" marR="57363" marT="851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30929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1146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1108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+38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285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399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-114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-76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35" marR="6413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0430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4173015903"/>
              </p:ext>
            </p:extLst>
          </p:nvPr>
        </p:nvGraphicFramePr>
        <p:xfrm>
          <a:off x="142844" y="843558"/>
          <a:ext cx="885831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-15388"/>
            <a:ext cx="9144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Динамика естественного движения населения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61993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Диаграмма 3</a:t>
            </a:r>
          </a:p>
        </p:txBody>
      </p:sp>
    </p:spTree>
    <p:extLst>
      <p:ext uri="{BB962C8B-B14F-4D97-AF65-F5344CB8AC3E}">
        <p14:creationId xmlns:p14="http://schemas.microsoft.com/office/powerpoint/2010/main" xmlns="" val="263065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0778"/>
            <a:ext cx="91440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2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Основные показатели работы ГБУЗ «Районная </a:t>
            </a:r>
            <a:r>
              <a:rPr lang="ru-RU" sz="22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больница </a:t>
            </a:r>
            <a:r>
              <a:rPr lang="ru-RU" sz="2200" b="1" i="1" dirty="0" err="1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п.Увельский</a:t>
            </a:r>
            <a:r>
              <a:rPr lang="ru-RU" sz="22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3274835"/>
              </p:ext>
            </p:extLst>
          </p:nvPr>
        </p:nvGraphicFramePr>
        <p:xfrm>
          <a:off x="35496" y="724802"/>
          <a:ext cx="9073009" cy="44219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58179"/>
                <a:gridCol w="1184698"/>
                <a:gridCol w="1015066"/>
                <a:gridCol w="1015066"/>
              </a:tblGrid>
              <a:tr h="320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14605" marR="14605" marT="3175" marB="0" anchor="ctr"/>
                </a:tc>
              </a:tr>
              <a:tr h="449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Рождаемость на 1000 населения </a:t>
                      </a:r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данным </a:t>
                      </a:r>
                      <a:r>
                        <a:rPr lang="ru-RU" sz="1300" b="1" kern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Южноуральского</a:t>
                      </a:r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роддома)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9,8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 чел.)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(256 </a:t>
                      </a: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чел.)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7,7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(240 чел.)</a:t>
                      </a:r>
                    </a:p>
                  </a:txBody>
                  <a:tcPr marL="14605" marR="14605" marT="3175" marB="0" anchor="ctr"/>
                </a:tc>
              </a:tr>
              <a:tr h="449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Смертность на 1000 населения 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(404чел</a:t>
                      </a: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(399 </a:t>
                      </a: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чел.)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(371 чел.)</a:t>
                      </a:r>
                    </a:p>
                  </a:txBody>
                  <a:tcPr marL="14605" marR="14605" marT="3175" marB="0" anchor="ctr"/>
                </a:tc>
              </a:tr>
              <a:tr h="22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Материнская смертность на 1000 населения 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4605" marR="14605" marT="3175" marB="0" anchor="ctr"/>
                </a:tc>
              </a:tr>
              <a:tr h="22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Младенческая смертность на 1000 населения 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3,2</a:t>
                      </a:r>
                    </a:p>
                  </a:txBody>
                  <a:tcPr marL="14605" marR="14605" marT="3175" marB="0" anchor="ctr"/>
                </a:tc>
              </a:tr>
              <a:tr h="232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Смертность от болезней системы кровообращения на 100 тыс. населения 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550,28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573,58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558,35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605" marR="14605" marT="3175" marB="0" anchor="ctr"/>
                </a:tc>
              </a:tr>
              <a:tr h="22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Смертность от новообразований на 100 тыс. населения 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223,4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241,68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206,6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605" marR="14605" marT="3175" marB="0" anchor="ctr"/>
                </a:tc>
              </a:tr>
              <a:tr h="449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Смертность от </a:t>
                      </a:r>
                      <a:r>
                        <a:rPr lang="en-US" sz="1300" b="1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Covid</a:t>
                      </a: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-19 на 100 тыс. населения 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115,09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(32 </a:t>
                      </a: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чел.)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6,44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 </a:t>
                      </a: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чел.)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3,2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(1 чел. )</a:t>
                      </a:r>
                    </a:p>
                  </a:txBody>
                  <a:tcPr marL="14605" marR="14605" marT="3175" marB="0" anchor="ctr"/>
                </a:tc>
              </a:tr>
              <a:tr h="22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Смертность от туберкулеза  на 100 тыс. населения 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3,22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3,2</a:t>
                      </a:r>
                    </a:p>
                  </a:txBody>
                  <a:tcPr marL="14605" marR="14605" marT="3175" marB="0" anchor="ctr"/>
                </a:tc>
              </a:tr>
              <a:tr h="22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Смертность от ДТП на 100 тыс. населения 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10,79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12,89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6,5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605" marR="14605" marT="3175" marB="0" anchor="ctr"/>
                </a:tc>
              </a:tr>
              <a:tr h="22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Смертность от болезней органов дыхания на 100 тыс. населения 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46,7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38,67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35,5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605" marR="14605" marT="3175" marB="0" anchor="ctr"/>
                </a:tc>
              </a:tr>
              <a:tr h="276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Смертность от болезней органов пищеварения на 100 тыс. населения 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113,07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87,00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87,1</a:t>
                      </a:r>
                    </a:p>
                  </a:txBody>
                  <a:tcPr marL="14605" marR="14605" marT="3175" marB="0" anchor="ctr"/>
                </a:tc>
              </a:tr>
              <a:tr h="276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Первичная заболеваемость туберкулезом всех форм на 100 тыс. населения 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35,2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19,3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38,7</a:t>
                      </a:r>
                    </a:p>
                  </a:txBody>
                  <a:tcPr marL="14605" marR="14605" marT="3175" marB="0" anchor="ctr"/>
                </a:tc>
              </a:tr>
              <a:tr h="276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диспансеризация взрослого населения (% от плана) 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76,2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14605" marR="14605" marT="3175" marB="0" anchor="ctr"/>
                </a:tc>
              </a:tr>
              <a:tr h="276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Углубленная диспансеризация лиц, переболевших ковидом (% от плана)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28" marR="5728" marT="572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102,4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894" marR="14894" marT="34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102,3</a:t>
                      </a:r>
                    </a:p>
                  </a:txBody>
                  <a:tcPr marL="14605" marR="14605" marT="3175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86249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7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4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24544" y="0"/>
            <a:ext cx="1040464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Медицинские работники, принятые в </a:t>
            </a:r>
            <a:r>
              <a:rPr lang="ru-RU" sz="2200" b="1" i="1" dirty="0" err="1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Увельскую</a:t>
            </a:r>
            <a:r>
              <a:rPr lang="ru-RU" sz="22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 больницу в 2024 г. </a:t>
            </a:r>
            <a:endParaRPr lang="ru-RU" sz="22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Дугин врач.jpg"/>
          <p:cNvPicPr>
            <a:picLocks noChangeAspect="1"/>
          </p:cNvPicPr>
          <p:nvPr/>
        </p:nvPicPr>
        <p:blipFill>
          <a:blip r:embed="rId3" cstate="print"/>
          <a:srcRect r="39744"/>
          <a:stretch>
            <a:fillRect/>
          </a:stretch>
        </p:blipFill>
        <p:spPr>
          <a:xfrm>
            <a:off x="0" y="483518"/>
            <a:ext cx="2699792" cy="3360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 descr="Ивойлова Анастасия.jpg"/>
          <p:cNvPicPr>
            <a:picLocks noChangeAspect="1"/>
          </p:cNvPicPr>
          <p:nvPr/>
        </p:nvPicPr>
        <p:blipFill>
          <a:blip r:embed="rId4" cstate="print"/>
          <a:srcRect t="7258"/>
          <a:stretch>
            <a:fillRect/>
          </a:stretch>
        </p:blipFill>
        <p:spPr>
          <a:xfrm>
            <a:off x="2987824" y="483518"/>
            <a:ext cx="2736931" cy="3384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Салихин 3.jpg"/>
          <p:cNvPicPr>
            <a:picLocks noChangeAspect="1"/>
          </p:cNvPicPr>
          <p:nvPr/>
        </p:nvPicPr>
        <p:blipFill>
          <a:blip r:embed="rId5" cstate="print"/>
          <a:srcRect l="6317" t="14652" b="30749"/>
          <a:stretch>
            <a:fillRect/>
          </a:stretch>
        </p:blipFill>
        <p:spPr>
          <a:xfrm>
            <a:off x="5940152" y="483518"/>
            <a:ext cx="3203848" cy="33915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Дугина медсестра.jpg"/>
          <p:cNvPicPr>
            <a:picLocks noChangeAspect="1"/>
          </p:cNvPicPr>
          <p:nvPr/>
        </p:nvPicPr>
        <p:blipFill>
          <a:blip r:embed="rId6" cstate="print"/>
          <a:srcRect l="9051" r="3801" b="19201"/>
          <a:stretch>
            <a:fillRect/>
          </a:stretch>
        </p:blipFill>
        <p:spPr>
          <a:xfrm>
            <a:off x="1547664" y="3343300"/>
            <a:ext cx="2588879" cy="180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3CDCA1-5890-41AE-9663-6AA05D92F216}"/>
              </a:ext>
            </a:extLst>
          </p:cNvPr>
          <p:cNvSpPr txBox="1"/>
          <p:nvPr/>
        </p:nvSpPr>
        <p:spPr>
          <a:xfrm>
            <a:off x="251520" y="3723878"/>
            <a:ext cx="1403649" cy="1169551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Врач-терапевт 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В.С. Дугин 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 медсестра 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А.В. Дугина, 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Хомутинино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53CDCA1-5890-41AE-9663-6AA05D92F216}"/>
              </a:ext>
            </a:extLst>
          </p:cNvPr>
          <p:cNvSpPr txBox="1"/>
          <p:nvPr/>
        </p:nvSpPr>
        <p:spPr>
          <a:xfrm>
            <a:off x="6588224" y="3795886"/>
            <a:ext cx="255577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Врач общей практики 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Д.А.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Салихин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с. Хуторка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3291830"/>
            <a:ext cx="1368152" cy="1092607"/>
          </a:xfrm>
          <a:prstGeom prst="rect">
            <a:avLst/>
          </a:prstGeom>
          <a:solidFill>
            <a:schemeClr val="bg1"/>
          </a:solidFill>
          <a:ln>
            <a:solidFill>
              <a:srgbClr val="2A12BC"/>
            </a:solidFill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Медсестра службы неотложной помощи </a:t>
            </a:r>
          </a:p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А.В.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Ивойлова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24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"/>
            <a:ext cx="9144000" cy="46199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26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Динамика контингента воспитанников и обучающихся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61993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Диаграмма 4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2961164809"/>
              </p:ext>
            </p:extLst>
          </p:nvPr>
        </p:nvGraphicFramePr>
        <p:xfrm>
          <a:off x="107504" y="843558"/>
          <a:ext cx="892899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57461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Лидеры по реализации продукции в общем </a:t>
            </a:r>
            <a:r>
              <a:rPr lang="ru-RU" sz="20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объеме (</a:t>
            </a:r>
            <a:r>
              <a:rPr lang="ru-RU" sz="20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в денежном выражении)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39502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Диаграмма 1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907687132"/>
              </p:ext>
            </p:extLst>
          </p:nvPr>
        </p:nvGraphicFramePr>
        <p:xfrm>
          <a:off x="0" y="678056"/>
          <a:ext cx="9144000" cy="4373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84440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6166"/>
            <a:ext cx="914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Ремонт зданий и коммуникаций в образовательных организациях в 2024 году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86249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8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1113812"/>
              </p:ext>
            </p:extLst>
          </p:nvPr>
        </p:nvGraphicFramePr>
        <p:xfrm>
          <a:off x="35498" y="771549"/>
          <a:ext cx="9000998" cy="432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8430"/>
                <a:gridCol w="1368152"/>
                <a:gridCol w="1296144"/>
                <a:gridCol w="1224136"/>
                <a:gridCol w="1224136"/>
              </a:tblGrid>
              <a:tr h="24040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израсходованных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средств, рублей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</a:t>
                      </a: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федерального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бюджета, рублей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областного бюджета, рублей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местного бюджета, рублей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7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МОУ «Рождественская СОШ»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24 649 550,00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11 517 359,79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12 974 384,36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184 805,85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2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Оснащение оборудованием МОУ «Рождественская СОШ»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039 240,00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611 829,57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289 226,28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184,15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70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мини-футбольного поля в МОУ «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Увельская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 № 2»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3 131 200,00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1 386 300,00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1 744 900,00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931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Замена оконных блоков на ПВХ (МБОУ «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Увельская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 № 1», МКОУ «Каменская СОШ», МБДОУ «Детский сад № 18»)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2 572 844,25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802 100,00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1 770 744,25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916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Замена АПС МОУ «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Хомутининская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СОШ»,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МКДОУ «Детский сад № 21», МКДОУ «Детский сад 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5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1 884 300,00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1 884 300,00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931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Установка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периметрального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ограждения (МКДОУ «Детский сад № 3», МДОУ «Детский сад № 17», МКДОУ «Детский сад № 4)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1 354 400,0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1 354 400,0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7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Работы по созданию IT-инфраструктуры в школах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15 339 300,0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15 339 300,0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575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 МКДОУ «Детский сад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№4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Хомутинино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4 924 408,36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2 854 200,0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2 070 208,36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82" marR="338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5057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94"/>
            <a:ext cx="91440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Капитальный ремонт Рождественской средней школы</a:t>
            </a:r>
            <a:endParaRPr lang="ru-RU" sz="27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07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767575"/>
            <a:ext cx="3563888" cy="2375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IMG_0794.JPG"/>
          <p:cNvPicPr>
            <a:picLocks noChangeAspect="1"/>
          </p:cNvPicPr>
          <p:nvPr/>
        </p:nvPicPr>
        <p:blipFill>
          <a:blip r:embed="rId4" cstate="print"/>
          <a:srcRect b="6517"/>
          <a:stretch>
            <a:fillRect/>
          </a:stretch>
        </p:blipFill>
        <p:spPr>
          <a:xfrm>
            <a:off x="4572000" y="2787774"/>
            <a:ext cx="3779912" cy="23557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 descr="IMG_07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55526"/>
            <a:ext cx="3888432" cy="25922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IMG_08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555526"/>
            <a:ext cx="3893629" cy="25957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555526"/>
            <a:ext cx="201622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Центр «Точка роста»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4835723"/>
            <a:ext cx="201622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Кабинет физики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4835723"/>
            <a:ext cx="201622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Актовый зал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74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8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"/>
            <a:ext cx="7956376" cy="5143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83568" y="0"/>
            <a:ext cx="540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Мини-футбольное поле возле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Увельской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СОШ №2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74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41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Замена оконных блоков в учреждениях образования</a:t>
            </a:r>
          </a:p>
          <a:p>
            <a:pPr algn="ctr"/>
            <a:endParaRPr lang="ru-RU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15566"/>
            <a:ext cx="3707904" cy="64807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Новые окна в детском саду №18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6096" y="4495428"/>
            <a:ext cx="3707904" cy="64807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Новые окна в Каменской школе</a:t>
            </a:r>
          </a:p>
        </p:txBody>
      </p:sp>
      <p:pic>
        <p:nvPicPr>
          <p:cNvPr id="12" name="Рисунок 11" descr="IMG_1450.jpg"/>
          <p:cNvPicPr>
            <a:picLocks noChangeAspect="1"/>
          </p:cNvPicPr>
          <p:nvPr/>
        </p:nvPicPr>
        <p:blipFill>
          <a:blip r:embed="rId2" cstate="print"/>
          <a:srcRect r="34250"/>
          <a:stretch>
            <a:fillRect/>
          </a:stretch>
        </p:blipFill>
        <p:spPr>
          <a:xfrm rot="5400000">
            <a:off x="4750820" y="194794"/>
            <a:ext cx="4104456" cy="4681904"/>
          </a:xfrm>
          <a:prstGeom prst="rect">
            <a:avLst/>
          </a:prstGeom>
        </p:spPr>
      </p:pic>
      <p:pic>
        <p:nvPicPr>
          <p:cNvPr id="5" name="Рисунок 4" descr="photo_1_2024-10-29_11-45-1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1543100"/>
            <a:ext cx="4800533" cy="3600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ловинка (1).jpg"/>
          <p:cNvPicPr>
            <a:picLocks noChangeAspect="1"/>
          </p:cNvPicPr>
          <p:nvPr/>
        </p:nvPicPr>
        <p:blipFill>
          <a:blip r:embed="rId3" cstate="print"/>
          <a:srcRect t="22502"/>
          <a:stretch>
            <a:fillRect/>
          </a:stretch>
        </p:blipFill>
        <p:spPr>
          <a:xfrm>
            <a:off x="4535488" y="2767236"/>
            <a:ext cx="4088328" cy="23762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 descr="Половинка (2).jpg"/>
          <p:cNvPicPr>
            <a:picLocks noChangeAspect="1"/>
          </p:cNvPicPr>
          <p:nvPr/>
        </p:nvPicPr>
        <p:blipFill>
          <a:blip r:embed="rId4" cstate="print"/>
          <a:srcRect t="3201" b="17491"/>
          <a:stretch>
            <a:fillRect/>
          </a:stretch>
        </p:blipFill>
        <p:spPr>
          <a:xfrm>
            <a:off x="4499992" y="483518"/>
            <a:ext cx="4139952" cy="23557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 descr="Половинка (3).jpg"/>
          <p:cNvPicPr>
            <a:picLocks noChangeAspect="1"/>
          </p:cNvPicPr>
          <p:nvPr/>
        </p:nvPicPr>
        <p:blipFill>
          <a:blip r:embed="rId5" cstate="print"/>
          <a:srcRect b="24991"/>
          <a:stretch>
            <a:fillRect/>
          </a:stretch>
        </p:blipFill>
        <p:spPr>
          <a:xfrm>
            <a:off x="539552" y="483518"/>
            <a:ext cx="4032448" cy="23042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Рисунок 13" descr="Половинка (4).jpg"/>
          <p:cNvPicPr>
            <a:picLocks noChangeAspect="1"/>
          </p:cNvPicPr>
          <p:nvPr/>
        </p:nvPicPr>
        <p:blipFill>
          <a:blip r:embed="rId6" cstate="print"/>
          <a:srcRect b="20781"/>
          <a:stretch>
            <a:fillRect/>
          </a:stretch>
        </p:blipFill>
        <p:spPr>
          <a:xfrm>
            <a:off x="539552" y="2769345"/>
            <a:ext cx="3995936" cy="237415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0" y="0"/>
            <a:ext cx="91440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Новое компьютерное оборудование в </a:t>
            </a:r>
            <a:r>
              <a:rPr lang="ru-RU" sz="2700" b="1" i="1" dirty="0" err="1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Половинской</a:t>
            </a:r>
            <a:r>
              <a:rPr lang="ru-RU" sz="27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 школе</a:t>
            </a:r>
            <a:endParaRPr lang="ru-RU" sz="27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74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6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Стоимость питания на 1 обучающегося в 2024 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86249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9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0967175"/>
              </p:ext>
            </p:extLst>
          </p:nvPr>
        </p:nvGraphicFramePr>
        <p:xfrm>
          <a:off x="107504" y="843559"/>
          <a:ext cx="8928991" cy="4176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2752"/>
                <a:gridCol w="1439523"/>
                <a:gridCol w="1439523"/>
                <a:gridCol w="1439523"/>
                <a:gridCol w="1267670"/>
              </a:tblGrid>
              <a:tr h="57577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обучающихся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на одного обучающегося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день, рублей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5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Обучающиеся 1-4 классов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59,54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15,83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75,43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5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Обучающиеся 5-11 классов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32,43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75,43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5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Обучающиеся с ОВЗ 1-4 классов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59,54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15,83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21,65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97,02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5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Обучающиеся с ОВЗ 5-11 классов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32,43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57,89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97,02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2330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6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Устройство выпускников </a:t>
            </a:r>
            <a:r>
              <a:rPr lang="ru-RU" sz="26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школ в 2024 году</a:t>
            </a:r>
            <a:endParaRPr lang="ru-RU" sz="26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91701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10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345799"/>
              </p:ext>
            </p:extLst>
          </p:nvPr>
        </p:nvGraphicFramePr>
        <p:xfrm>
          <a:off x="35494" y="843558"/>
          <a:ext cx="9073008" cy="1728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3852"/>
                <a:gridCol w="1578852"/>
                <a:gridCol w="1605850"/>
                <a:gridCol w="1202998"/>
                <a:gridCol w="1461298"/>
                <a:gridCol w="1440158"/>
              </a:tblGrid>
              <a:tr h="57606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выпускников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основной школы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(чел.)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выпускников, продолживших общее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(%)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выпускников, поступивших в средние профессиональные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организации (%)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выпускников, оставшихся на повторный год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обучения (%)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выпускников, в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форме семейного образования (%)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Южноуральский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энергетический техникум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Региональные СПО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8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333286"/>
              </p:ext>
            </p:extLst>
          </p:nvPr>
        </p:nvGraphicFramePr>
        <p:xfrm>
          <a:off x="107504" y="3363838"/>
          <a:ext cx="8928992" cy="1368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1015"/>
                <a:gridCol w="1957457"/>
                <a:gridCol w="2747708"/>
                <a:gridCol w="1932812"/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выпускников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средней школы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(чел.)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выпускников, поступивших в ВУЗ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выпускников, поступивших в средние профессиональные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организации (%)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трудоустроенных выпускников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931790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11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64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389"/>
            <a:ext cx="9144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Школы с наивысшим количеством </a:t>
            </a:r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баллов по </a:t>
            </a:r>
            <a:r>
              <a:rPr lang="ru-RU" sz="24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результатам </a:t>
            </a:r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ЕГЭ</a:t>
            </a:r>
            <a:endParaRPr lang="ru-RU" sz="24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5864463"/>
              </p:ext>
            </p:extLst>
          </p:nvPr>
        </p:nvGraphicFramePr>
        <p:xfrm>
          <a:off x="107504" y="915565"/>
          <a:ext cx="8928991" cy="41044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84376"/>
                <a:gridCol w="1296144"/>
                <a:gridCol w="1080120"/>
                <a:gridCol w="1152128"/>
                <a:gridCol w="1137472"/>
                <a:gridCol w="878751"/>
              </a:tblGrid>
              <a:tr h="2217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организации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язык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Информатика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</a:tr>
              <a:tr h="471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«Увельская СОШ № 1»</a:t>
                      </a:r>
                      <a:endParaRPr lang="ru-RU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68580" marR="68580" marT="0" marB="0"/>
                </a:tc>
              </a:tr>
              <a:tr h="4717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</a:t>
                      </a:r>
                      <a:r>
                        <a:rPr lang="ru-RU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Хомутиниская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4717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МКОУ «Петровская СОШ»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4717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МОУ «</a:t>
                      </a:r>
                      <a:r>
                        <a:rPr lang="ru-RU" sz="18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Кичигинская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491701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12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45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03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747547"/>
            <a:ext cx="6593929" cy="43959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72008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Молодые специалисты, поступившие на работу </a:t>
            </a:r>
            <a:endParaRPr lang="ru-RU" sz="2400" b="1" i="1" dirty="0" smtClean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учреждения образования в </a:t>
            </a:r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4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</p:txBody>
      </p:sp>
    </p:spTree>
    <p:extLst>
      <p:ext uri="{BB962C8B-B14F-4D97-AF65-F5344CB8AC3E}">
        <p14:creationId xmlns:p14="http://schemas.microsoft.com/office/powerpoint/2010/main" xmlns="" val="352974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924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26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Количество молодых специалистов, поступивших на работу </a:t>
            </a:r>
            <a:r>
              <a:rPr lang="ru-RU" sz="26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в образовательные </a:t>
            </a:r>
            <a:r>
              <a:rPr lang="ru-RU" sz="26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7534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13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7543016"/>
              </p:ext>
            </p:extLst>
          </p:nvPr>
        </p:nvGraphicFramePr>
        <p:xfrm>
          <a:off x="107504" y="987574"/>
          <a:ext cx="8928991" cy="4104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6224"/>
                <a:gridCol w="2419022"/>
                <a:gridCol w="2154884"/>
                <a:gridCol w="2338861"/>
              </a:tblGrid>
              <a:tr h="482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2022-2023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2023-2024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78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молодых специалистов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3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Образовательные организации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Хомутининская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МКОУ «Березовская СОШ»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Увельская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 №1»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Кичигинская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«Рождественская СОШ»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МКДОУ «Детский сад №13»                               с. Половинка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МОУ «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Кичигинская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МКОУ «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Синеборская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ООШ»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Нагорненская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ООШ»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МКДОУ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«Детский сад №13»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Половинка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«Детский сад № 16» п. Увельский,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«Детский сад № 15» п. Увельский,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МКОУ «Детский сад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№14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п. Нагорный     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МКОУ «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Берёзовская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СОШ» - 1 чел.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Рождественская СОШ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- 1 чел.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Хомутининская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СОШ» - 1 чел.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МБОУ «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Увельская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 №1» - 5 чел.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 ДО «ДЮСШ» - 1 чел.</a:t>
                      </a:r>
                    </a:p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МОУ «</a:t>
                      </a:r>
                      <a:r>
                        <a:rPr lang="ru-RU" sz="1300" dirty="0" err="1">
                          <a:latin typeface="Times New Roman" pitchFamily="18" charset="0"/>
                          <a:cs typeface="Times New Roman" pitchFamily="18" charset="0"/>
                        </a:rPr>
                        <a:t>Увельская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 СОШ № 2» - 1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121" marR="43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5950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7" y="705059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448"/>
            <a:ext cx="9144000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Объем реализованной продукции по крупным и </a:t>
            </a:r>
            <a:r>
              <a:rPr lang="ru-RU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средним предприятиям </a:t>
            </a:r>
            <a:r>
              <a:rPr lang="ru-RU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Увельского </a:t>
            </a:r>
            <a:r>
              <a:rPr lang="ru-RU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района  </a:t>
            </a:r>
            <a:r>
              <a:rPr lang="ru-RU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 2024 год в натуральном выражении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83707887"/>
              </p:ext>
            </p:extLst>
          </p:nvPr>
        </p:nvGraphicFramePr>
        <p:xfrm>
          <a:off x="108970" y="1094110"/>
          <a:ext cx="8928993" cy="3925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6766"/>
                <a:gridCol w="2521746"/>
                <a:gridCol w="936104"/>
                <a:gridCol w="792088"/>
                <a:gridCol w="880299"/>
                <a:gridCol w="1711990"/>
              </a:tblGrid>
              <a:tr h="6001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продукции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Увеличение/снижение выпускаемой продукции (%)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6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«Радуга»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Корм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д/непродуктивных животных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тн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14992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25177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+67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6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«Злак-Инвест»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Крупа/мучка,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отходы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тн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49376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67215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+36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57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«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Увельский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агропромснаб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металлических изделий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тыс.шт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6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Эккрид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Мясокостная мука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тн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8252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10525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6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«Энеръгия+21»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Полимерные изоляторы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181631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665781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6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«Ресурс»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тн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129937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145942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6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«Кварц»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Песок формовочный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тыс.тн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6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КХП «Злак»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Мука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тыс.тн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6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ОАО «Санаторий Урал»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Санаторно-курортные услуги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курорто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-дни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114121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109495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3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р НП «Челябинское рудоуправление»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Глина/песок формовочный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тыс.тн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4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Южноуральская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ГРЭС-2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Электроэнергия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млн.кВтч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5464,1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4412,8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4" marR="11434" marT="228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3490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"/>
            <a:ext cx="9144000" cy="48351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Летняя оздоровительная кампания</a:t>
            </a:r>
            <a:endParaRPr lang="ru-RU" sz="26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72" y="880164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14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55526"/>
            <a:ext cx="9141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Занятость обучающихся в летней оздоровительной кампании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8592455"/>
              </p:ext>
            </p:extLst>
          </p:nvPr>
        </p:nvGraphicFramePr>
        <p:xfrm>
          <a:off x="107504" y="1275606"/>
          <a:ext cx="8928992" cy="15121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4575"/>
                <a:gridCol w="2941737"/>
                <a:gridCol w="2942680"/>
              </a:tblGrid>
              <a:tr h="60486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детей и подростков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детей и подростков из малообеспеченных семей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Пришкольные лагеря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834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Загородные лагеря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43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Трудоустройство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334" y="3044448"/>
            <a:ext cx="9141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Финансирование летней оздоровительной кампании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3403431"/>
              </p:ext>
            </p:extLst>
          </p:nvPr>
        </p:nvGraphicFramePr>
        <p:xfrm>
          <a:off x="107504" y="3795887"/>
          <a:ext cx="8928993" cy="1224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5893"/>
                <a:gridCol w="3005893"/>
                <a:gridCol w="2917207"/>
              </a:tblGrid>
              <a:tr h="408045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средств (тыс. рублей)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80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6 600,0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4 700,8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11 300,8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3379556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15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80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haq1tYQFoQ.jpg"/>
          <p:cNvPicPr>
            <a:picLocks noChangeAspect="1"/>
          </p:cNvPicPr>
          <p:nvPr/>
        </p:nvPicPr>
        <p:blipFill>
          <a:blip r:embed="rId3" cstate="print"/>
          <a:srcRect t="11864"/>
          <a:stretch>
            <a:fillRect/>
          </a:stretch>
        </p:blipFill>
        <p:spPr>
          <a:xfrm>
            <a:off x="5508105" y="2578342"/>
            <a:ext cx="3635896" cy="25651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 descr="j0sgNvwM2eM.jpg"/>
          <p:cNvPicPr>
            <a:picLocks noChangeAspect="1"/>
          </p:cNvPicPr>
          <p:nvPr/>
        </p:nvPicPr>
        <p:blipFill>
          <a:blip r:embed="rId4" cstate="print"/>
          <a:srcRect l="14551" t="12947" r="15536" b="17141"/>
          <a:stretch>
            <a:fillRect/>
          </a:stretch>
        </p:blipFill>
        <p:spPr>
          <a:xfrm>
            <a:off x="0" y="483518"/>
            <a:ext cx="3744416" cy="28083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Рисунок 3" descr="BrUbFatM-3Q.jpg"/>
          <p:cNvPicPr>
            <a:picLocks noChangeAspect="1"/>
          </p:cNvPicPr>
          <p:nvPr/>
        </p:nvPicPr>
        <p:blipFill>
          <a:blip r:embed="rId5" cstate="print"/>
          <a:srcRect t="18759"/>
          <a:stretch>
            <a:fillRect/>
          </a:stretch>
        </p:blipFill>
        <p:spPr>
          <a:xfrm>
            <a:off x="2555776" y="3075806"/>
            <a:ext cx="3393504" cy="20676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4115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Деятельность Движения Первых</a:t>
            </a:r>
            <a:endParaRPr lang="ru-RU" sz="24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ZQXLJQOix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2823" y="483518"/>
            <a:ext cx="3641177" cy="23762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 descr="LmUMpS_LOjA.jpg"/>
          <p:cNvPicPr>
            <a:picLocks noChangeAspect="1"/>
          </p:cNvPicPr>
          <p:nvPr/>
        </p:nvPicPr>
        <p:blipFill>
          <a:blip r:embed="rId7" cstate="print"/>
          <a:srcRect t="15704" r="4241"/>
          <a:stretch>
            <a:fillRect/>
          </a:stretch>
        </p:blipFill>
        <p:spPr>
          <a:xfrm>
            <a:off x="0" y="3075806"/>
            <a:ext cx="3131840" cy="20676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 descr="photo_2025-03-25_15-16-53.jpg"/>
          <p:cNvPicPr>
            <a:picLocks noChangeAspect="1"/>
          </p:cNvPicPr>
          <p:nvPr/>
        </p:nvPicPr>
        <p:blipFill>
          <a:blip r:embed="rId8" cstate="print"/>
          <a:srcRect t="18002" b="13990"/>
          <a:stretch>
            <a:fillRect/>
          </a:stretch>
        </p:blipFill>
        <p:spPr>
          <a:xfrm>
            <a:off x="3347864" y="483518"/>
            <a:ext cx="2160240" cy="26190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2974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38499"/>
            <a:ext cx="91440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2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Укрепление материально-технической базы в учреждениях </a:t>
            </a:r>
            <a:r>
              <a:rPr lang="ru-RU" sz="22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культуры – заменить ! </a:t>
            </a:r>
            <a:endParaRPr lang="ru-RU" sz="22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965179"/>
              </p:ext>
            </p:extLst>
          </p:nvPr>
        </p:nvGraphicFramePr>
        <p:xfrm>
          <a:off x="107504" y="843159"/>
          <a:ext cx="8942898" cy="41816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73434"/>
                <a:gridCol w="2478894"/>
                <a:gridCol w="1238043"/>
                <a:gridCol w="1173547"/>
                <a:gridCol w="1253620"/>
                <a:gridCol w="1253620"/>
                <a:gridCol w="1071740"/>
              </a:tblGrid>
              <a:tr h="27834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учреждения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районный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областной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федеральный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внебюджет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40865" marR="40865" marT="0" marB="0" anchor="ctr"/>
                </a:tc>
              </a:tr>
              <a:tr h="2783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тысяч рублей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</a:tr>
              <a:tr h="272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Красносельская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СЦКС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412,6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412,6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Половинская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СЦКС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45,6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45,6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Хомутининская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СЦКС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275,3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275,3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Кичигинское СКО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577,4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577,4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Мордвиновский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СК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182,8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182,8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3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 ДО "ДШИ"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333,60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333,60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Петровская СЦКС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42.6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42.6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Рождественский ДК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92,60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92,60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МБУК МЦБС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75,3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75,3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МБУК «РКМ им. М.А. Тренина»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36,06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36,06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МБУК «МЦБС»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75,3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75,3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МБУК РДК «Горняк»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201,0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201,0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7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2450,16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2450,16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865" marR="40865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449369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16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99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9144000" cy="4115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Интерактивная карта «Весь Увельский»</a:t>
            </a:r>
            <a:endParaRPr lang="ru-RU" sz="24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006" t="9351" r="7206" b="10499"/>
          <a:stretch>
            <a:fillRect/>
          </a:stretch>
        </p:blipFill>
        <p:spPr bwMode="auto">
          <a:xfrm>
            <a:off x="0" y="555526"/>
            <a:ext cx="9144000" cy="458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57586" t="33272" r="24419" b="36016"/>
          <a:stretch>
            <a:fillRect/>
          </a:stretch>
        </p:blipFill>
        <p:spPr bwMode="auto">
          <a:xfrm>
            <a:off x="1043608" y="3219822"/>
            <a:ext cx="18002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2974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9144000" cy="4115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Областные мероприятия на территории Увельского района</a:t>
            </a:r>
            <a:endParaRPr lang="ru-RU" sz="24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Челябинская область - большая семья 6.jpg"/>
          <p:cNvPicPr>
            <a:picLocks noChangeAspect="1"/>
          </p:cNvPicPr>
          <p:nvPr/>
        </p:nvPicPr>
        <p:blipFill>
          <a:blip r:embed="rId3" cstate="print"/>
          <a:srcRect l="5184" r="6605"/>
          <a:stretch>
            <a:fillRect/>
          </a:stretch>
        </p:blipFill>
        <p:spPr>
          <a:xfrm>
            <a:off x="4139952" y="483518"/>
            <a:ext cx="4844175" cy="2664296"/>
          </a:xfrm>
          <a:prstGeom prst="rect">
            <a:avLst/>
          </a:prstGeom>
        </p:spPr>
      </p:pic>
      <p:pic>
        <p:nvPicPr>
          <p:cNvPr id="8" name="Рисунок 7" descr="Золотой колос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83518"/>
            <a:ext cx="3929633" cy="2619755"/>
          </a:xfrm>
          <a:prstGeom prst="rect">
            <a:avLst/>
          </a:prstGeom>
        </p:spPr>
      </p:pic>
      <p:pic>
        <p:nvPicPr>
          <p:cNvPr id="11" name="Рисунок 10" descr="КДЦ Областной фестиваль-конкурс Русский ЛАД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003799"/>
            <a:ext cx="3779912" cy="2139702"/>
          </a:xfrm>
          <a:prstGeom prst="rect">
            <a:avLst/>
          </a:prstGeom>
        </p:spPr>
      </p:pic>
      <p:pic>
        <p:nvPicPr>
          <p:cNvPr id="14" name="Рисунок 13" descr="КДЦ проект Народная филармония при поддержке Минкульта ЧО 2.jpg"/>
          <p:cNvPicPr>
            <a:picLocks noChangeAspect="1"/>
          </p:cNvPicPr>
          <p:nvPr/>
        </p:nvPicPr>
        <p:blipFill>
          <a:blip r:embed="rId6" cstate="print"/>
          <a:srcRect l="24800"/>
          <a:stretch>
            <a:fillRect/>
          </a:stretch>
        </p:blipFill>
        <p:spPr>
          <a:xfrm>
            <a:off x="467544" y="2989824"/>
            <a:ext cx="3600400" cy="215367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9512" y="483518"/>
            <a:ext cx="388843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Открытие областных игр «Золотой колос»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3003798"/>
            <a:ext cx="30963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Фестиваль-конкурс «Русский лад»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7544" y="3003798"/>
            <a:ext cx="30963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Проект «Народная филармония»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27984" y="483518"/>
            <a:ext cx="44644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Фестиваль «Челябинская область – большая семья»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74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23478"/>
            <a:ext cx="9144000" cy="4115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46-ые областные летние сельские спортивные </a:t>
            </a:r>
          </a:p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игры «Золотой колос»</a:t>
            </a:r>
            <a:endParaRPr lang="ru-RU" sz="24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240712122843_085A23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7" y="699542"/>
            <a:ext cx="3780420" cy="25202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Рисунок 5" descr="20240712121922_2D4A2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99542"/>
            <a:ext cx="3635896" cy="249357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Рисунок 6" descr="IMG_85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47814"/>
            <a:ext cx="2700001" cy="19956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Рисунок 10" descr="IMG_84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147814"/>
            <a:ext cx="2700000" cy="19956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Рисунок 13" descr="IMG_9021.jpg"/>
          <p:cNvPicPr>
            <a:picLocks noChangeAspect="1"/>
          </p:cNvPicPr>
          <p:nvPr/>
        </p:nvPicPr>
        <p:blipFill>
          <a:blip r:embed="rId7" cstate="print"/>
          <a:srcRect r="18676"/>
          <a:stretch>
            <a:fillRect/>
          </a:stretch>
        </p:blipFill>
        <p:spPr>
          <a:xfrm>
            <a:off x="6948264" y="3147814"/>
            <a:ext cx="2195736" cy="19956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5" name="Рисунок 14" descr="IMG_8215.jpg"/>
          <p:cNvPicPr>
            <a:picLocks noChangeAspect="1"/>
          </p:cNvPicPr>
          <p:nvPr/>
        </p:nvPicPr>
        <p:blipFill>
          <a:blip r:embed="rId8" cstate="print"/>
          <a:srcRect l="12851"/>
          <a:stretch>
            <a:fillRect/>
          </a:stretch>
        </p:blipFill>
        <p:spPr>
          <a:xfrm>
            <a:off x="4860032" y="3147814"/>
            <a:ext cx="2441558" cy="19956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7" name="Рисунок 16" descr="IMG_9288.JPG"/>
          <p:cNvPicPr>
            <a:picLocks noChangeAspect="1"/>
          </p:cNvPicPr>
          <p:nvPr/>
        </p:nvPicPr>
        <p:blipFill>
          <a:blip r:embed="rId9" cstate="print"/>
          <a:srcRect l="16400" t="28533" r="47112" b="8001"/>
          <a:stretch>
            <a:fillRect/>
          </a:stretch>
        </p:blipFill>
        <p:spPr>
          <a:xfrm>
            <a:off x="7156892" y="699542"/>
            <a:ext cx="1987108" cy="244827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2974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hoto_17_2025-03-26_10-54-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1120" y="2931791"/>
            <a:ext cx="3942880" cy="2211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79512" y="0"/>
            <a:ext cx="8784976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Ремонт стадиона «Олимпийский»</a:t>
            </a:r>
          </a:p>
          <a:p>
            <a:pPr algn="ctr"/>
            <a:endParaRPr lang="ru-RU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Мои документы2\Фото\Спартакиада 2024 Губернатор\IMG_9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9783"/>
            <a:ext cx="3425576" cy="2283718"/>
          </a:xfrm>
          <a:prstGeom prst="rect">
            <a:avLst/>
          </a:prstGeom>
          <a:noFill/>
        </p:spPr>
      </p:pic>
      <p:pic>
        <p:nvPicPr>
          <p:cNvPr id="1026" name="Picture 2" descr="D:\Мои документы2\Фото\Спартакиада 2024 Губернатор\IMG_9755.JPG"/>
          <p:cNvPicPr>
            <a:picLocks noChangeAspect="1" noChangeArrowheads="1"/>
          </p:cNvPicPr>
          <p:nvPr/>
        </p:nvPicPr>
        <p:blipFill>
          <a:blip r:embed="rId4" cstate="print"/>
          <a:srcRect t="21576"/>
          <a:stretch>
            <a:fillRect/>
          </a:stretch>
        </p:blipFill>
        <p:spPr bwMode="auto">
          <a:xfrm>
            <a:off x="2791440" y="1851670"/>
            <a:ext cx="3489114" cy="1872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Рисунок 10" descr="photo_8_2025-03-26_10-54-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483518"/>
            <a:ext cx="3347864" cy="1877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 descr="photo_1_2025-03-26_10-54-50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tretch>
            <a:fillRect/>
          </a:stretch>
        </p:blipFill>
        <p:spPr>
          <a:xfrm>
            <a:off x="0" y="555526"/>
            <a:ext cx="3337640" cy="18722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94"/>
            <a:ext cx="91440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Поздравление и награждение ветеранов</a:t>
            </a:r>
            <a:endParaRPr lang="ru-RU" sz="27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0227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20002"/>
          <a:stretch>
            <a:fillRect/>
          </a:stretch>
        </p:blipFill>
        <p:spPr>
          <a:xfrm>
            <a:off x="0" y="2666764"/>
            <a:ext cx="4644008" cy="24767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Рисунок 4" descr="IMG_6587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rcRect t="20003"/>
          <a:stretch>
            <a:fillRect/>
          </a:stretch>
        </p:blipFill>
        <p:spPr>
          <a:xfrm>
            <a:off x="4644008" y="2743571"/>
            <a:ext cx="4499992" cy="23999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 descr="IMG_7044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t="25705"/>
          <a:stretch>
            <a:fillRect/>
          </a:stretch>
        </p:blipFill>
        <p:spPr>
          <a:xfrm>
            <a:off x="4491770" y="483518"/>
            <a:ext cx="4652230" cy="23042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 descr="IMG_8601.JPG"/>
          <p:cNvPicPr>
            <a:picLocks noChangeAspect="1"/>
          </p:cNvPicPr>
          <p:nvPr/>
        </p:nvPicPr>
        <p:blipFill>
          <a:blip r:embed="rId6" cstate="print"/>
          <a:srcRect t="27503"/>
          <a:stretch>
            <a:fillRect/>
          </a:stretch>
        </p:blipFill>
        <p:spPr>
          <a:xfrm>
            <a:off x="0" y="483518"/>
            <a:ext cx="4618639" cy="223224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0241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94"/>
            <a:ext cx="91440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Отдых ветеранов в СОЦ «Восход»</a:t>
            </a:r>
            <a:endParaRPr lang="ru-RU" sz="27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 15 по 21 октября (2).JPG"/>
          <p:cNvPicPr>
            <a:picLocks noChangeAspect="1"/>
          </p:cNvPicPr>
          <p:nvPr/>
        </p:nvPicPr>
        <p:blipFill>
          <a:blip r:embed="rId3" cstate="print"/>
          <a:srcRect l="3043" t="15217" r="4638" b="2609"/>
          <a:stretch>
            <a:fillRect/>
          </a:stretch>
        </p:blipFill>
        <p:spPr>
          <a:xfrm>
            <a:off x="683568" y="555526"/>
            <a:ext cx="7731586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41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94"/>
            <a:ext cx="91440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Книга «Гордость казачьего края»</a:t>
            </a:r>
            <a:endParaRPr lang="ru-RU" sz="27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vlQkNotXo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87574"/>
            <a:ext cx="2664296" cy="3552395"/>
          </a:xfrm>
          <a:prstGeom prst="rect">
            <a:avLst/>
          </a:prstGeom>
        </p:spPr>
      </p:pic>
      <p:pic>
        <p:nvPicPr>
          <p:cNvPr id="9" name="Рисунок 8" descr="NmEsKAC87u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681540"/>
            <a:ext cx="5652120" cy="42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41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8"/>
            <a:ext cx="9144000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ООО «Ресурс»</a:t>
            </a:r>
            <a:endParaRPr lang="ru-RU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85A6581.jpg"/>
          <p:cNvPicPr>
            <a:picLocks noChangeAspect="1"/>
          </p:cNvPicPr>
          <p:nvPr/>
        </p:nvPicPr>
        <p:blipFill>
          <a:blip r:embed="rId3" cstate="print"/>
          <a:srcRect t="12501" b="4989"/>
          <a:stretch>
            <a:fillRect/>
          </a:stretch>
        </p:blipFill>
        <p:spPr>
          <a:xfrm>
            <a:off x="4824000" y="2767236"/>
            <a:ext cx="4320000" cy="23762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 descr="085A6829.jpg"/>
          <p:cNvPicPr>
            <a:picLocks noChangeAspect="1"/>
          </p:cNvPicPr>
          <p:nvPr/>
        </p:nvPicPr>
        <p:blipFill>
          <a:blip r:embed="rId4" cstate="print"/>
          <a:srcRect b="12491"/>
          <a:stretch>
            <a:fillRect/>
          </a:stretch>
        </p:blipFill>
        <p:spPr>
          <a:xfrm>
            <a:off x="4824000" y="483518"/>
            <a:ext cx="4320000" cy="25202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 descr="085A7063.jpg"/>
          <p:cNvPicPr>
            <a:picLocks noChangeAspect="1"/>
          </p:cNvPicPr>
          <p:nvPr/>
        </p:nvPicPr>
        <p:blipFill>
          <a:blip r:embed="rId5" cstate="print"/>
          <a:srcRect b="26790"/>
          <a:stretch>
            <a:fillRect/>
          </a:stretch>
        </p:blipFill>
        <p:spPr>
          <a:xfrm>
            <a:off x="0" y="2931790"/>
            <a:ext cx="4788024" cy="22117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 descr="photo_4_2024-12-17_12-22-23.jpg"/>
          <p:cNvPicPr>
            <a:picLocks noChangeAspect="1"/>
          </p:cNvPicPr>
          <p:nvPr/>
        </p:nvPicPr>
        <p:blipFill>
          <a:blip r:embed="rId6" cstate="print"/>
          <a:srcRect t="10001"/>
          <a:stretch>
            <a:fillRect/>
          </a:stretch>
        </p:blipFill>
        <p:spPr>
          <a:xfrm>
            <a:off x="0" y="483518"/>
            <a:ext cx="4968552" cy="250831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9773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94"/>
            <a:ext cx="91440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Театральный коллектив ветеранов «Свои люди»</a:t>
            </a:r>
            <a:endParaRPr lang="ru-RU" sz="27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6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555526"/>
            <a:ext cx="2993529" cy="1995686"/>
          </a:xfrm>
          <a:prstGeom prst="rect">
            <a:avLst/>
          </a:prstGeom>
        </p:spPr>
      </p:pic>
      <p:pic>
        <p:nvPicPr>
          <p:cNvPr id="6" name="Рисунок 5" descr="IMG-20240916-WA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555526"/>
            <a:ext cx="5724128" cy="4306512"/>
          </a:xfrm>
          <a:prstGeom prst="rect">
            <a:avLst/>
          </a:prstGeom>
        </p:spPr>
      </p:pic>
      <p:pic>
        <p:nvPicPr>
          <p:cNvPr id="7" name="Рисунок 6" descr="IMG-20240916-WA0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2715766"/>
            <a:ext cx="2952328" cy="21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41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OAVhxdLL5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83518"/>
            <a:ext cx="3312368" cy="24842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wklHPbs1AZ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83518"/>
            <a:ext cx="3264363" cy="2520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Тренеры и спортсмены общества инвалидов (клуб «Феникс»)</a:t>
            </a:r>
            <a:endParaRPr lang="ru-RU" sz="24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KJqqlZT6v0.jpg"/>
          <p:cNvPicPr>
            <a:picLocks noChangeAspect="1"/>
          </p:cNvPicPr>
          <p:nvPr/>
        </p:nvPicPr>
        <p:blipFill>
          <a:blip r:embed="rId5" cstate="print"/>
          <a:srcRect t="22502"/>
          <a:stretch>
            <a:fillRect/>
          </a:stretch>
        </p:blipFill>
        <p:spPr>
          <a:xfrm>
            <a:off x="467544" y="2911572"/>
            <a:ext cx="2161351" cy="2231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t3wa8OzuO6c.jpg"/>
          <p:cNvPicPr>
            <a:picLocks noChangeAspect="1"/>
          </p:cNvPicPr>
          <p:nvPr/>
        </p:nvPicPr>
        <p:blipFill>
          <a:blip r:embed="rId6" cstate="print"/>
          <a:srcRect b="22491"/>
          <a:stretch>
            <a:fillRect/>
          </a:stretch>
        </p:blipFill>
        <p:spPr>
          <a:xfrm>
            <a:off x="6372200" y="2911252"/>
            <a:ext cx="2160000" cy="22322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QTp8sOo2v0U.jpg"/>
          <p:cNvPicPr>
            <a:picLocks noChangeAspect="1"/>
          </p:cNvPicPr>
          <p:nvPr/>
        </p:nvPicPr>
        <p:blipFill>
          <a:blip r:embed="rId7" cstate="print"/>
          <a:srcRect b="24992"/>
          <a:stretch>
            <a:fillRect/>
          </a:stretch>
        </p:blipFill>
        <p:spPr>
          <a:xfrm>
            <a:off x="3419872" y="2983260"/>
            <a:ext cx="2160000" cy="21602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0241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Работа организации инвалидов «Милосердие – Синяя птица»</a:t>
            </a:r>
            <a:endParaRPr lang="ru-RU" sz="24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0Jdq8Ghor1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83518"/>
            <a:ext cx="4425993" cy="24907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 descr="UxiOVkFQZn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5453" y="483518"/>
            <a:ext cx="4478547" cy="2520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 descr="березовка.jpg"/>
          <p:cNvPicPr>
            <a:picLocks noChangeAspect="1"/>
          </p:cNvPicPr>
          <p:nvPr/>
        </p:nvPicPr>
        <p:blipFill>
          <a:blip r:embed="rId5" cstate="print"/>
          <a:srcRect l="16162" t="16564" r="15727"/>
          <a:stretch>
            <a:fillRect/>
          </a:stretch>
        </p:blipFill>
        <p:spPr>
          <a:xfrm>
            <a:off x="4932040" y="3003799"/>
            <a:ext cx="3783014" cy="21397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 descr="Увелка 2.jpg"/>
          <p:cNvPicPr>
            <a:picLocks noChangeAspect="1"/>
          </p:cNvPicPr>
          <p:nvPr/>
        </p:nvPicPr>
        <p:blipFill>
          <a:blip r:embed="rId6" cstate="print"/>
          <a:srcRect t="25225"/>
          <a:stretch>
            <a:fillRect/>
          </a:stretch>
        </p:blipFill>
        <p:spPr>
          <a:xfrm>
            <a:off x="323528" y="2962813"/>
            <a:ext cx="3888433" cy="21806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0241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Работа с семьями участников специальной военной операции</a:t>
            </a:r>
            <a:endParaRPr lang="ru-RU" sz="24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69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483518"/>
            <a:ext cx="6264696" cy="4176464"/>
          </a:xfrm>
          <a:prstGeom prst="rect">
            <a:avLst/>
          </a:prstGeom>
        </p:spPr>
      </p:pic>
      <p:pic>
        <p:nvPicPr>
          <p:cNvPr id="6" name="Рисунок 5" descr="IMG_20250326_134133_801.jpg"/>
          <p:cNvPicPr>
            <a:picLocks noChangeAspect="1"/>
          </p:cNvPicPr>
          <p:nvPr/>
        </p:nvPicPr>
        <p:blipFill>
          <a:blip r:embed="rId3" cstate="print"/>
          <a:srcRect t="34821"/>
          <a:stretch>
            <a:fillRect/>
          </a:stretch>
        </p:blipFill>
        <p:spPr>
          <a:xfrm>
            <a:off x="107504" y="483518"/>
            <a:ext cx="2016224" cy="1752195"/>
          </a:xfrm>
          <a:prstGeom prst="rect">
            <a:avLst/>
          </a:prstGeom>
        </p:spPr>
      </p:pic>
      <p:pic>
        <p:nvPicPr>
          <p:cNvPr id="7" name="Рисунок 6" descr="IMG-20230131-WA0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376264"/>
            <a:ext cx="2075427" cy="27672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55776" y="483518"/>
            <a:ext cx="352839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Встреча с семьями участников СВО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1851670"/>
            <a:ext cx="208823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Консультация со специалистом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4804946"/>
            <a:ext cx="1800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Доставка дров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Работа с семьями участников специальной военной операции</a:t>
            </a:r>
            <a:endParaRPr lang="ru-RU" sz="24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с 27 февраля по 4 марта (2).JPG"/>
          <p:cNvPicPr>
            <a:picLocks noChangeAspect="1"/>
          </p:cNvPicPr>
          <p:nvPr/>
        </p:nvPicPr>
        <p:blipFill>
          <a:blip r:embed="rId2" cstate="print"/>
          <a:srcRect b="7024"/>
          <a:stretch>
            <a:fillRect/>
          </a:stretch>
        </p:blipFill>
        <p:spPr>
          <a:xfrm>
            <a:off x="899592" y="483518"/>
            <a:ext cx="7272808" cy="45079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9592" y="4659982"/>
            <a:ext cx="576064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Отдых в СОЦ «Восход» семей участников спецоперации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9144000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6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Выплата пособий за счет средств </a:t>
            </a:r>
            <a:r>
              <a:rPr lang="ru-RU" sz="26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регионального </a:t>
            </a:r>
            <a:r>
              <a:rPr lang="ru-RU" sz="26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5813507"/>
              </p:ext>
            </p:extLst>
          </p:nvPr>
        </p:nvGraphicFramePr>
        <p:xfrm>
          <a:off x="179511" y="787922"/>
          <a:ext cx="8856984" cy="43041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72409"/>
                <a:gridCol w="2016224"/>
                <a:gridCol w="1728192"/>
                <a:gridCol w="1440159"/>
              </a:tblGrid>
              <a:tr h="598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единовременной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выплаты, рублей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Выплаченная сумма, рублей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/>
                </a:tc>
              </a:tr>
              <a:tr h="6531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Детям, граждан заключившим контракт 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20 000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 детей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2 340 000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735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Гражданам,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заключившим контракт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700 000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01.08.2024 г. – 1 500 000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военнослужащих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87 165 000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7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Военнослужащим, добровольцам, получившим увечья (ранения, травмы, контузии) или заболевания</a:t>
                      </a:r>
                      <a:endParaRPr lang="ru-RU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300 000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военнослужащих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16 700 000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7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Членам семей военнослужащих, погибших (умерших) в результате участия в СВО</a:t>
                      </a:r>
                      <a:endParaRPr lang="ru-RU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1 000 000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27 500 000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11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133 705 000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174" marR="45174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449369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17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17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79512" y="0"/>
            <a:ext cx="8964488" cy="7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Проект «Формирование комфортной городской среды»</a:t>
            </a:r>
          </a:p>
          <a:p>
            <a:pPr algn="ctr"/>
            <a:endParaRPr lang="ru-RU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02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5570" y="555526"/>
            <a:ext cx="3888430" cy="2592288"/>
          </a:xfrm>
          <a:prstGeom prst="rect">
            <a:avLst/>
          </a:prstGeom>
        </p:spPr>
      </p:pic>
      <p:pic>
        <p:nvPicPr>
          <p:cNvPr id="10" name="Рисунок 9" descr="photo_16_2024-10-03_11-13-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5526"/>
            <a:ext cx="3635896" cy="27269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435846"/>
            <a:ext cx="2339752" cy="3600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1600" b="1" i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Площадь на ул. Блюхера в с. Красносельское </a:t>
            </a:r>
          </a:p>
        </p:txBody>
      </p:sp>
      <p:pic>
        <p:nvPicPr>
          <p:cNvPr id="13" name="Рисунок 12" descr="photo_4_2024-11-01_15-17-02.jpg"/>
          <p:cNvPicPr>
            <a:picLocks noChangeAspect="1"/>
          </p:cNvPicPr>
          <p:nvPr/>
        </p:nvPicPr>
        <p:blipFill>
          <a:blip r:embed="rId4" cstate="print"/>
          <a:srcRect t="26200"/>
          <a:stretch>
            <a:fillRect/>
          </a:stretch>
        </p:blipFill>
        <p:spPr>
          <a:xfrm>
            <a:off x="2483768" y="2831838"/>
            <a:ext cx="4176464" cy="2311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07904" y="483518"/>
            <a:ext cx="1584176" cy="792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ru-RU" sz="1600" b="1" i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Площадь </a:t>
            </a:r>
          </a:p>
          <a:p>
            <a:pPr algn="r"/>
            <a:r>
              <a:rPr lang="ru-RU" sz="1600" b="1" i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в с. Половинка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2240" y="4351412"/>
            <a:ext cx="2016224" cy="792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1600" b="1" i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Площадь </a:t>
            </a:r>
          </a:p>
          <a:p>
            <a:r>
              <a:rPr lang="ru-RU" sz="1600" b="1" i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в с. Хуторка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94"/>
            <a:ext cx="91440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Блочно-модульная котельная в п. Каменский</a:t>
            </a:r>
            <a:endParaRPr lang="ru-RU" sz="27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photo_4_2025-03-25_12-24-33.jpg"/>
          <p:cNvPicPr>
            <a:picLocks noChangeAspect="1"/>
          </p:cNvPicPr>
          <p:nvPr/>
        </p:nvPicPr>
        <p:blipFill>
          <a:blip r:embed="rId3" cstate="print"/>
          <a:srcRect r="7454" b="5826"/>
          <a:stretch>
            <a:fillRect/>
          </a:stretch>
        </p:blipFill>
        <p:spPr>
          <a:xfrm>
            <a:off x="539552" y="555526"/>
            <a:ext cx="4788024" cy="2249620"/>
          </a:xfrm>
          <a:prstGeom prst="rect">
            <a:avLst/>
          </a:prstGeom>
        </p:spPr>
      </p:pic>
      <p:pic>
        <p:nvPicPr>
          <p:cNvPr id="6" name="Рисунок 5" descr="photo_5_2025-03-25_12-24-33.jpg"/>
          <p:cNvPicPr>
            <a:picLocks noChangeAspect="1"/>
          </p:cNvPicPr>
          <p:nvPr/>
        </p:nvPicPr>
        <p:blipFill>
          <a:blip r:embed="rId4" cstate="print"/>
          <a:srcRect b="7850"/>
          <a:stretch>
            <a:fillRect/>
          </a:stretch>
        </p:blipFill>
        <p:spPr>
          <a:xfrm>
            <a:off x="5580112" y="627534"/>
            <a:ext cx="3332888" cy="4104456"/>
          </a:xfrm>
          <a:prstGeom prst="rect">
            <a:avLst/>
          </a:prstGeom>
        </p:spPr>
      </p:pic>
      <p:pic>
        <p:nvPicPr>
          <p:cNvPr id="8" name="Рисунок 7" descr="photo_1_2025-03-25_12-24-33.jpg"/>
          <p:cNvPicPr>
            <a:picLocks noChangeAspect="1"/>
          </p:cNvPicPr>
          <p:nvPr/>
        </p:nvPicPr>
        <p:blipFill>
          <a:blip r:embed="rId5" cstate="print"/>
          <a:srcRect b="8001"/>
          <a:stretch>
            <a:fillRect/>
          </a:stretch>
        </p:blipFill>
        <p:spPr>
          <a:xfrm>
            <a:off x="539552" y="2859782"/>
            <a:ext cx="1852371" cy="2283718"/>
          </a:xfrm>
          <a:prstGeom prst="rect">
            <a:avLst/>
          </a:prstGeom>
        </p:spPr>
      </p:pic>
      <p:pic>
        <p:nvPicPr>
          <p:cNvPr id="9" name="Рисунок 8" descr="photo_2_2025-03-25_12-24-33.jpg"/>
          <p:cNvPicPr>
            <a:picLocks noChangeAspect="1"/>
          </p:cNvPicPr>
          <p:nvPr/>
        </p:nvPicPr>
        <p:blipFill>
          <a:blip r:embed="rId6" cstate="print"/>
          <a:srcRect b="8001"/>
          <a:stretch>
            <a:fillRect/>
          </a:stretch>
        </p:blipFill>
        <p:spPr>
          <a:xfrm>
            <a:off x="3419872" y="2839244"/>
            <a:ext cx="187416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158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Проектно-сметная документация на строительство моста в п. Березовка</a:t>
            </a:r>
            <a:endParaRPr lang="ru-RU" sz="27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мост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7574"/>
            <a:ext cx="91440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158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23478"/>
            <a:ext cx="7164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Строящаяся блочная котельная для кв. Бугор </a:t>
            </a:r>
            <a:endParaRPr lang="ru-RU" sz="24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photo_5_2025-03-25_12-25-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83518"/>
            <a:ext cx="4723228" cy="3147589"/>
          </a:xfrm>
          <a:prstGeom prst="rect">
            <a:avLst/>
          </a:prstGeom>
        </p:spPr>
      </p:pic>
      <p:pic>
        <p:nvPicPr>
          <p:cNvPr id="5" name="Рисунок 4" descr="photo_4_2025-03-25_12-25-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283831"/>
            <a:ext cx="4291180" cy="28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158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23478"/>
            <a:ext cx="2411760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ООО «Радуга»</a:t>
            </a:r>
            <a:endParaRPr lang="ru-RU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3" cstate="print"/>
          <a:srcRect b="12754"/>
          <a:stretch>
            <a:fillRect/>
          </a:stretch>
        </p:blipFill>
        <p:spPr>
          <a:xfrm>
            <a:off x="2339752" y="0"/>
            <a:ext cx="5040560" cy="29317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03798"/>
            <a:ext cx="2924584" cy="21397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 descr="Рисунок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2983500"/>
            <a:ext cx="2915817" cy="216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979712" y="4804946"/>
            <a:ext cx="234070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Производственные линии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27321" t="45926" r="56726" b="27738"/>
          <a:stretch>
            <a:fillRect/>
          </a:stretch>
        </p:blipFill>
        <p:spPr bwMode="auto">
          <a:xfrm>
            <a:off x="6732240" y="2931790"/>
            <a:ext cx="2149200" cy="199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17CB043-62C2-34AB-C57B-B3ED8FE097D8}"/>
              </a:ext>
            </a:extLst>
          </p:cNvPr>
          <p:cNvSpPr/>
          <p:nvPr/>
        </p:nvSpPr>
        <p:spPr bwMode="auto">
          <a:xfrm>
            <a:off x="6732240" y="4875610"/>
            <a:ext cx="1835696" cy="26789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6698" tIns="39883" rIns="76698" bIns="39883" numCol="1" rtlCol="0" anchor="ctr" anchorCtr="0" compatLnSpc="1">
            <a:prstTxWarp prst="textNoShape">
              <a:avLst/>
            </a:prstTxWarp>
          </a:bodyPr>
          <a:lstStyle/>
          <a:p>
            <a:pPr algn="ctr" defTabSz="779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родукция собственных брендов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23678"/>
            <a:ext cx="1802096" cy="7386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Производственный 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комплекс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8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0"/>
            <a:ext cx="7164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Реконструкция напорного коллектора </a:t>
            </a:r>
            <a:endParaRPr lang="ru-RU" sz="24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hoto_2_2025-03-25_12-25-05.jpg"/>
          <p:cNvPicPr>
            <a:picLocks noChangeAspect="1"/>
          </p:cNvPicPr>
          <p:nvPr/>
        </p:nvPicPr>
        <p:blipFill>
          <a:blip r:embed="rId3" cstate="print"/>
          <a:srcRect b="7430"/>
          <a:stretch>
            <a:fillRect/>
          </a:stretch>
        </p:blipFill>
        <p:spPr>
          <a:xfrm>
            <a:off x="6243592" y="1563638"/>
            <a:ext cx="2900408" cy="3579862"/>
          </a:xfrm>
          <a:prstGeom prst="rect">
            <a:avLst/>
          </a:prstGeom>
        </p:spPr>
      </p:pic>
      <p:pic>
        <p:nvPicPr>
          <p:cNvPr id="7" name="Рисунок 6" descr="photo_1_2025-03-25_12-25-05.jpg"/>
          <p:cNvPicPr>
            <a:picLocks noChangeAspect="1"/>
          </p:cNvPicPr>
          <p:nvPr/>
        </p:nvPicPr>
        <p:blipFill>
          <a:blip r:embed="rId4" cstate="print"/>
          <a:srcRect b="7990"/>
          <a:stretch>
            <a:fillRect/>
          </a:stretch>
        </p:blipFill>
        <p:spPr>
          <a:xfrm>
            <a:off x="0" y="1478029"/>
            <a:ext cx="2987824" cy="3665471"/>
          </a:xfrm>
          <a:prstGeom prst="rect">
            <a:avLst/>
          </a:prstGeom>
        </p:spPr>
      </p:pic>
      <p:pic>
        <p:nvPicPr>
          <p:cNvPr id="8" name="Рисунок 7" descr="photo_3_2025-03-25_12-25-05.jpg"/>
          <p:cNvPicPr>
            <a:picLocks noChangeAspect="1"/>
          </p:cNvPicPr>
          <p:nvPr/>
        </p:nvPicPr>
        <p:blipFill>
          <a:blip r:embed="rId5" cstate="print"/>
          <a:srcRect b="7990"/>
          <a:stretch>
            <a:fillRect/>
          </a:stretch>
        </p:blipFill>
        <p:spPr>
          <a:xfrm>
            <a:off x="3203848" y="555526"/>
            <a:ext cx="281739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158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8"/>
            <a:ext cx="9144000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Работа по ликвидации несанкционированных свалок</a:t>
            </a:r>
            <a:endParaRPr lang="ru-RU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hoto_2025-03-26_15-06-07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86" y="483518"/>
            <a:ext cx="9121014" cy="4104456"/>
          </a:xfrm>
          <a:prstGeom prst="rect">
            <a:avLst/>
          </a:prstGeom>
        </p:spPr>
      </p:pic>
      <p:pic>
        <p:nvPicPr>
          <p:cNvPr id="10" name="Рисунок 9" descr="photo_2025-03-25_09-47-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45329"/>
            <a:ext cx="3995936" cy="1798171"/>
          </a:xfrm>
          <a:prstGeom prst="rect">
            <a:avLst/>
          </a:prstGeom>
        </p:spPr>
      </p:pic>
      <p:pic>
        <p:nvPicPr>
          <p:cNvPr id="11" name="Рисунок 10" descr="photo_29_2025-03-25_12-25-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3280522"/>
            <a:ext cx="4139952" cy="18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454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52536" y="0"/>
            <a:ext cx="9505056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Антитеррористическая защита учреждений </a:t>
            </a: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культуры и образования</a:t>
            </a:r>
            <a:endParaRPr lang="ru-RU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hoto_2_2025-03-25_12-23-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9582"/>
            <a:ext cx="2987824" cy="21310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 descr="photo_6_2025-03-25_12-23-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987574"/>
            <a:ext cx="2720900" cy="36278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photo_8_2025-03-25_12-23-30.jpg"/>
          <p:cNvPicPr>
            <a:picLocks noChangeAspect="1"/>
          </p:cNvPicPr>
          <p:nvPr/>
        </p:nvPicPr>
        <p:blipFill>
          <a:blip r:embed="rId5" cstate="print"/>
          <a:srcRect b="5150"/>
          <a:stretch>
            <a:fillRect/>
          </a:stretch>
        </p:blipFill>
        <p:spPr>
          <a:xfrm>
            <a:off x="6297085" y="987574"/>
            <a:ext cx="2846915" cy="3600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 descr="КДЦ. Оповещени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3291830"/>
            <a:ext cx="3059832" cy="1851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954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-396552" y="195486"/>
            <a:ext cx="658822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Обустройство пешеходных переходов</a:t>
            </a:r>
            <a:endParaRPr lang="ru-RU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ул. Островского, 4 фото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6999" y="0"/>
            <a:ext cx="3597001" cy="27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 descr="ул. Центральная, 15 фото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43500"/>
            <a:ext cx="3600000" cy="27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 descr="Синий бор ул. 40 лет Победы(перек-к между школой и детским садом) фото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915566"/>
            <a:ext cx="3600000" cy="27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7092280" y="2715766"/>
            <a:ext cx="1907704" cy="3600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16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с. Красносельское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9912" y="3651870"/>
            <a:ext cx="1907704" cy="3600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16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п. Синий Бор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1995686"/>
            <a:ext cx="2267744" cy="5760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16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с. Малое Шумаково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5388"/>
            <a:ext cx="9144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Предоставление земельных участков в </a:t>
            </a:r>
            <a:r>
              <a:rPr lang="ru-RU" sz="28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8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4146943"/>
              </p:ext>
            </p:extLst>
          </p:nvPr>
        </p:nvGraphicFramePr>
        <p:xfrm>
          <a:off x="107504" y="915566"/>
          <a:ext cx="8928991" cy="41044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56184"/>
                <a:gridCol w="792088"/>
                <a:gridCol w="720080"/>
                <a:gridCol w="1008112"/>
                <a:gridCol w="897893"/>
                <a:gridCol w="794306"/>
                <a:gridCol w="1019472"/>
                <a:gridCol w="1020428"/>
                <a:gridCol w="1020428"/>
              </a:tblGrid>
              <a:tr h="52887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предоставлено земельных участков,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3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аукционе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 аукциона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36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ИЖС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с/х производства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иных целей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ИЖС, ЛПХ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с/х производства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иных целей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18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47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151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507832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18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19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8"/>
            <a:ext cx="9144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Вручение жилищных сертификатов вынужденным переселенцам</a:t>
            </a:r>
            <a:endParaRPr lang="ru-RU" sz="1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переселение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95500"/>
            <a:ext cx="4320000" cy="2880000"/>
          </a:xfrm>
          <a:prstGeom prst="rect">
            <a:avLst/>
          </a:prstGeom>
        </p:spPr>
      </p:pic>
      <p:pic>
        <p:nvPicPr>
          <p:cNvPr id="6" name="Рисунок 5" descr="переселение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484" y="483518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209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826_1.JPG"/>
          <p:cNvPicPr>
            <a:picLocks noChangeAspect="1"/>
          </p:cNvPicPr>
          <p:nvPr/>
        </p:nvPicPr>
        <p:blipFill>
          <a:blip r:embed="rId3" cstate="print"/>
          <a:srcRect r="1446" b="55201"/>
          <a:stretch>
            <a:fillRect/>
          </a:stretch>
        </p:blipFill>
        <p:spPr>
          <a:xfrm>
            <a:off x="1" y="0"/>
            <a:ext cx="5515060" cy="37958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2826_1.JPG"/>
          <p:cNvPicPr>
            <a:picLocks noChangeAspect="1"/>
          </p:cNvPicPr>
          <p:nvPr/>
        </p:nvPicPr>
        <p:blipFill>
          <a:blip r:embed="rId4" cstate="print"/>
          <a:srcRect t="44400"/>
          <a:stretch>
            <a:fillRect/>
          </a:stretch>
        </p:blipFill>
        <p:spPr>
          <a:xfrm>
            <a:off x="5508104" y="2082589"/>
            <a:ext cx="3635895" cy="30609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43600" y="195486"/>
            <a:ext cx="3600400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Генеральный план </a:t>
            </a:r>
            <a:r>
              <a:rPr lang="ru-RU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Кичигинского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сельского поселения</a:t>
            </a:r>
            <a:endParaRPr lang="ru-RU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58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194"/>
            <a:ext cx="9144000" cy="7643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26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Количество предоставленных муниципальных услуг и государственных услуг, переданных по полномочиям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9216396"/>
              </p:ext>
            </p:extLst>
          </p:nvPr>
        </p:nvGraphicFramePr>
        <p:xfrm>
          <a:off x="107504" y="1244922"/>
          <a:ext cx="8928992" cy="3818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04656"/>
                <a:gridCol w="3024336"/>
              </a:tblGrid>
              <a:tr h="231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Сфера услуг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29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услуги, всего: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4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в сфере образования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4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в сфере земельных отношений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4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в сфере градостроительства и архитектуры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2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Услуги, оказанные администрациями сельских поселений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4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в сфере жилищной политики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4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в сфере имущественных отношений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4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в сфере физкультуры и спорта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43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24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Государственные услуги, переданные по полномочиям, всего: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Управления социальной защиты населения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6684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4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ЗАГС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43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600" b="1" dirty="0">
                        <a:solidFill>
                          <a:srgbClr val="D60093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11757</a:t>
                      </a:r>
                      <a:endParaRPr lang="ru-RU" sz="1600" b="1" dirty="0">
                        <a:solidFill>
                          <a:srgbClr val="D60093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3" marR="527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820208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19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70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94"/>
            <a:ext cx="91440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7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Проведение районных мероприятий за 2024 год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5383114"/>
              </p:ext>
            </p:extLst>
          </p:nvPr>
        </p:nvGraphicFramePr>
        <p:xfrm>
          <a:off x="107504" y="846558"/>
          <a:ext cx="8928992" cy="41478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80141"/>
                <a:gridCol w="2348851"/>
              </a:tblGrid>
              <a:tr h="469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Сфера проведения мероприятия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7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Спортивные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5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сфере образования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7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сфере культуры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03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проведенные с ветеранами района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2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проведенные с инвалидами района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52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2000" b="1" dirty="0"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2000" b="1" dirty="0">
                        <a:solidFill>
                          <a:srgbClr val="D60093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446530" algn="l"/>
                        </a:tabLst>
                      </a:pPr>
                      <a:r>
                        <a:rPr lang="ru-RU" sz="2000" b="1" dirty="0"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8513</a:t>
                      </a:r>
                      <a:endParaRPr lang="ru-RU" sz="2000" b="1" dirty="0">
                        <a:solidFill>
                          <a:srgbClr val="D60093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013" y="500137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20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14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94"/>
            <a:ext cx="91440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7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Созданные новые объекты в 2024 </a:t>
            </a:r>
            <a:r>
              <a:rPr lang="ru-RU" sz="27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sz="27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1441586"/>
              </p:ext>
            </p:extLst>
          </p:nvPr>
        </p:nvGraphicFramePr>
        <p:xfrm>
          <a:off x="107504" y="833297"/>
          <a:ext cx="8928992" cy="4179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93864"/>
                <a:gridCol w="1135128"/>
              </a:tblGrid>
              <a:tr h="249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Блочно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-модульная котельная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мощностью 1,5 МВт (п. Каменский)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Быстровозводимые почтовые офисы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 Синий Бор, п. Нагорный, д. Водопойка)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8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Объекты, созданные в рамках инициативного бюджетирования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них: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17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Детские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площадки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 Подгорный, д. Копанцево, д. Большое Шумаково)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17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Спортивные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(спортивно-игровые) площадки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 Увельский, п. Каменский)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Аллея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Славы (с. Хомутинино)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Автобусная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остановка (п. Каменский)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Стела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въезде в п. Каменский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Объекты благоустройства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всего: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них: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Благоустройство  памятника  защитникам Родины в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с.Половинка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  прилегающей территорией;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Благоустройство площади около здания администрации в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с.Половинка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Благоустройство площади по улице Мира в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с.Хуторка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Благоустройство  площади  по улице Блюхера 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с.Красносельское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5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600" b="1" dirty="0"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600" b="1" dirty="0">
                        <a:solidFill>
                          <a:srgbClr val="D60093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600" b="1" dirty="0">
                          <a:solidFill>
                            <a:srgbClr val="D6009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 b="1" dirty="0">
                        <a:solidFill>
                          <a:srgbClr val="D60093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013" y="411510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21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14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8"/>
            <a:ext cx="9144000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sz="28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«Энеръгия+21»</a:t>
            </a:r>
            <a:endParaRPr lang="ru-RU" sz="26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Энергия 21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627534"/>
            <a:ext cx="4509681" cy="3384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4011910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Новая литьевая машина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4155926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Продукция предприятия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8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084"/>
            <a:ext cx="9144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300" b="1" i="1" dirty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Проведение капитального и текущего ремонта объектов </a:t>
            </a:r>
            <a:r>
              <a:rPr lang="ru-RU" sz="23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в 2024 году</a:t>
            </a:r>
            <a:endParaRPr lang="ru-RU" sz="2300" b="1" i="1" dirty="0">
              <a:solidFill>
                <a:srgbClr val="070C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60900315"/>
              </p:ext>
            </p:extLst>
          </p:nvPr>
        </p:nvGraphicFramePr>
        <p:xfrm>
          <a:off x="35496" y="774320"/>
          <a:ext cx="9073008" cy="43484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1804"/>
                <a:gridCol w="951204"/>
              </a:tblGrid>
              <a:tr h="2830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25" marR="33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99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Ремонт инженерных сетей и котельных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Дорожная сеть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всего: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3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асфальтовое покрытие – 4 500 м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9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щебеночное покрытие – 830 м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1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частичный ремонт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6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Стадион «Олимпийский»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3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кап.ремонт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спорт.зала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гостевой трибуны, центральной входной группы, освещение и благоустройство)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Объекты образования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МОУ «Рождественская СОШ»,  МКДОУ Детский сад № 4» с. Хомутинино)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Замена оконных блоков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25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25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Увельская</a:t>
                      </a:r>
                      <a:r>
                        <a:rPr lang="ru-RU" sz="125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 № 1», МКОУ «Каменская СОШ», МБДОУ «Детский сад № 18»)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Ремонт мини-футбольных полей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МОУ «</a:t>
                      </a:r>
                      <a:r>
                        <a:rPr lang="ru-RU" sz="13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Увельская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 № 2», МОУ </a:t>
                      </a:r>
                      <a:r>
                        <a:rPr lang="ru-RU" sz="13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Кичигинская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 им. В.П. Кибальника)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Установка ограждения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(МКДОУ «Детский сад № 3», МДОУ «Детский сад № 17», МКДОУ «Детский сад № 4»)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65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Замена автоматической пожарной сигнализации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(МОУ «</a:t>
                      </a:r>
                      <a:r>
                        <a:rPr lang="ru-RU" sz="13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Хомутининская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СОШ», МКДОУ «Детский сад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№21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», МКДОУ «Детский сад № 5)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87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600" b="1" dirty="0">
                          <a:solidFill>
                            <a:srgbClr val="D60093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ИТОГО:</a:t>
                      </a:r>
                      <a:endParaRPr lang="ru-RU" sz="1100" dirty="0">
                        <a:solidFill>
                          <a:srgbClr val="D6009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980565" algn="l"/>
                        </a:tabLst>
                      </a:pPr>
                      <a:r>
                        <a:rPr lang="ru-RU" sz="1600" b="1" dirty="0">
                          <a:solidFill>
                            <a:srgbClr val="D60093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71</a:t>
                      </a:r>
                      <a:endParaRPr lang="ru-RU" sz="1100" dirty="0">
                        <a:solidFill>
                          <a:srgbClr val="D6009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013" y="411510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22</a:t>
            </a:r>
            <a:endParaRPr 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673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 descr="новый герб Увельского района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563888" y="123478"/>
            <a:ext cx="2119416" cy="259228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571750"/>
            <a:ext cx="9144000" cy="223224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4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Отчет Главы района о результатах деятельности администрации Увельского муниципального района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4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0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4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287172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2752" y="0"/>
            <a:ext cx="9144000" cy="411510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070CC9"/>
                </a:solidFill>
                <a:latin typeface="Times New Roman" pitchFamily="18" charset="0"/>
                <a:cs typeface="Times New Roman" pitchFamily="18" charset="0"/>
              </a:rPr>
              <a:t>Урожайность зерновых за 2014-2024 годы, ц/га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657391142"/>
              </p:ext>
            </p:extLst>
          </p:nvPr>
        </p:nvGraphicFramePr>
        <p:xfrm>
          <a:off x="142844" y="843558"/>
          <a:ext cx="8858312" cy="4157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461993"/>
            <a:ext cx="9144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Диаграмма 2</a:t>
            </a:r>
          </a:p>
        </p:txBody>
      </p:sp>
    </p:spTree>
    <p:extLst>
      <p:ext uri="{BB962C8B-B14F-4D97-AF65-F5344CB8AC3E}">
        <p14:creationId xmlns:p14="http://schemas.microsoft.com/office/powerpoint/2010/main" xmlns="" val="325406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8"/>
            <a:ext cx="9144000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Новая сельскохозяйственная техника </a:t>
            </a:r>
            <a:endParaRPr lang="ru-RU" sz="25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41002_140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31790"/>
            <a:ext cx="4499992" cy="22117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 descr="IMG_20241004_1107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3518"/>
            <a:ext cx="5180813" cy="25202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 descr="IMG_20241004_1143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022109"/>
            <a:ext cx="4716016" cy="21213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 descr="IMG_20241002_143940.jpg"/>
          <p:cNvPicPr>
            <a:picLocks noChangeAspect="1"/>
          </p:cNvPicPr>
          <p:nvPr/>
        </p:nvPicPr>
        <p:blipFill>
          <a:blip r:embed="rId6" cstate="print"/>
          <a:srcRect l="24509" t="4483" r="27163" b="27242"/>
          <a:stretch>
            <a:fillRect/>
          </a:stretch>
        </p:blipFill>
        <p:spPr>
          <a:xfrm>
            <a:off x="5178173" y="483518"/>
            <a:ext cx="3965827" cy="25202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0" y="2571750"/>
            <a:ext cx="3995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Опрыскиватель для подсолнечника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2571750"/>
            <a:ext cx="208823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Бункер-перегрузчик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99992" y="4804946"/>
            <a:ext cx="172819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Фотосепаратор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04946"/>
            <a:ext cx="226774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Очесывающая жатка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72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0"/>
            <a:ext cx="9144000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ООО «Салават»</a:t>
            </a:r>
            <a:endParaRPr lang="ru-RU" sz="25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алават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43558"/>
            <a:ext cx="5387126" cy="3384376"/>
          </a:xfrm>
          <a:prstGeom prst="rect">
            <a:avLst/>
          </a:prstGeom>
        </p:spPr>
      </p:pic>
      <p:pic>
        <p:nvPicPr>
          <p:cNvPr id="4" name="Рисунок 3" descr="салават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483518"/>
            <a:ext cx="3308564" cy="1881917"/>
          </a:xfrm>
          <a:prstGeom prst="rect">
            <a:avLst/>
          </a:prstGeom>
        </p:spPr>
      </p:pic>
      <p:pic>
        <p:nvPicPr>
          <p:cNvPr id="5" name="Рисунок 4" descr="Салава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2787774"/>
            <a:ext cx="3384694" cy="19442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4155926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Цех ручной лепки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52120" y="2355726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Автоматизированное производство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52120" y="4731990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Продукция предприятия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72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8837</TotalTime>
  <Words>2655</Words>
  <Application>Microsoft Office PowerPoint</Application>
  <PresentationFormat>Экран (16:9)</PresentationFormat>
  <Paragraphs>953</Paragraphs>
  <Slides>61</Slides>
  <Notes>53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</cp:lastModifiedBy>
  <cp:revision>1810</cp:revision>
  <cp:lastPrinted>2025-03-26T13:58:15Z</cp:lastPrinted>
  <dcterms:created xsi:type="dcterms:W3CDTF">2014-02-06T09:33:58Z</dcterms:created>
  <dcterms:modified xsi:type="dcterms:W3CDTF">2025-03-27T05:11:32Z</dcterms:modified>
</cp:coreProperties>
</file>